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Lst>
  <p:sldSz cy="5143500" cx="9144000"/>
  <p:notesSz cx="6858000" cy="9144000"/>
  <p:embeddedFontLst>
    <p:embeddedFont>
      <p:font typeface="Raleway"/>
      <p:regular r:id="rId258"/>
      <p:bold r:id="rId259"/>
      <p:italic r:id="rId260"/>
      <p:boldItalic r:id="rId261"/>
    </p:embeddedFont>
    <p:embeddedFont>
      <p:font typeface="Lato"/>
      <p:regular r:id="rId262"/>
      <p:bold r:id="rId263"/>
      <p:italic r:id="rId264"/>
      <p:boldItalic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9283CB-2FEA-42E7-BC5C-BE0FD63B422D}">
  <a:tblStyle styleId="{AF9283CB-2FEA-42E7-BC5C-BE0FD63B42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Lato-italic.fntdata"/><Relationship Id="rId142" Type="http://schemas.openxmlformats.org/officeDocument/2006/relationships/slide" Target="slides/slide136.xml"/><Relationship Id="rId263" Type="http://schemas.openxmlformats.org/officeDocument/2006/relationships/font" Target="fonts/Lato-bold.fntdata"/><Relationship Id="rId141" Type="http://schemas.openxmlformats.org/officeDocument/2006/relationships/slide" Target="slides/slide135.xml"/><Relationship Id="rId262" Type="http://schemas.openxmlformats.org/officeDocument/2006/relationships/font" Target="fonts/Lato-regular.fntdata"/><Relationship Id="rId140" Type="http://schemas.openxmlformats.org/officeDocument/2006/relationships/slide" Target="slides/slide134.xml"/><Relationship Id="rId261" Type="http://schemas.openxmlformats.org/officeDocument/2006/relationships/font" Target="fonts/Raleway-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Lato-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aleway-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aleway-bold.fntdata"/><Relationship Id="rId137" Type="http://schemas.openxmlformats.org/officeDocument/2006/relationships/slide" Target="slides/slide131.xml"/><Relationship Id="rId258" Type="http://schemas.openxmlformats.org/officeDocument/2006/relationships/font" Target="fonts/Raleway-regular.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0b00b22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0b00b22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98ec7543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98ec7543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98ec7543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98ec7543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8ec7543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8ec7543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98ec7543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98ec75430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98ec7543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98ec7543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98ec7543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98ec7543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98ec7543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98ec7543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98ec7543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a98ec7543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98ec754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98ec7543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98ec75430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98ec75430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0b00b22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0b00b22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98ec75430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98ec75430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98ec75430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98ec7543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98ec75430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98ec75430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98ec75430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a98ec7543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98ec7543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98ec7543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98ec75430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98ec75430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98ec75430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98ec75430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98ec75430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a98ec75430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98ec7543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a98ec7543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98ec7543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98ec7543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8ec7543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8ec7543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98ec7543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98ec7543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98ec7543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98ec7543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98ec75430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98ec75430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98ec75430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98ec75430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98ec7543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98ec7543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98ec7543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98ec7543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98ec75430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98ec75430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98ec754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98ec75430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98ec754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98ec754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98ec7543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98ec7543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b0b00b22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b0b00b22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98ec75430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98ec75430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98ec75430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98ec75430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98ec7543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a98ec7543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98ec75430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a98ec75430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ec75430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ec75430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98ec75430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a98ec75430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a98ec7543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a98ec7543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98ec75430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98ec7543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98ec75430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98ec75430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98ec75430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98ec75430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b0b00b22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b0b00b22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a98ec7543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a98ec7543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98ec7543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98ec7543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a98ec75430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a98ec75430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98ec75430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98ec75430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98ec7543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98ec7543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98ec7543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98ec7543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98ec7543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98ec7543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98ec754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98ec754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98ec75430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98ec75430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98ec75430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98ec75430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b0b00b22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b0b00b22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98ec75430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98ec75430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a98ec7543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a98ec754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98ec75430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98ec75430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a98ec7543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a98ec7543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98ec75430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98ec75430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98ec75430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98ec75430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a98ec7543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a98ec754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98ec75430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98ec75430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98ec75430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a98ec75430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98ec75430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98ec75430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b0b00b22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b0b00b22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98ec75430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98ec75430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98ec7543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98ec7543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98ec75430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98ec7543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98ec7543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98ec7543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98ec75430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98ec75430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a98ec7543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a98ec7543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98ec7543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98ec7543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a98ec75430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a98ec7543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98ec75430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98ec75430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98ec75430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98ec75430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98ec754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98ec754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a98ec75430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a98ec75430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98ec75430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98ec75430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98ec75430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98ec75430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98ec75430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98ec75430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98ec75430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98ec75430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98ec75430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98ec75430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98ec75430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98ec75430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98ec75430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98ec7543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98ec7543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98ec7543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98ec7543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98ec7543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98ec7543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98ec7543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b0b00b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b0b00b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b0b00b2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b0b00b2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b0b00b2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b0b00b2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b0b00b2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b0b00b2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a98ec754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a98ec754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b0b00b22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b0b00b22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b0b00b2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b0b00b2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b0b00b2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b0b00b2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b0b00b2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ab0b00b2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98ec7543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98ec7543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98ec7543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98ec7543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ab0b00b2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ab0b00b2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b0b00b2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b0b00b2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b0b00b22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b0b00b22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b0b00b2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ab0b00b2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98ec7543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98ec7543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a98ec754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a98ec754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b0b00b2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b0b00b2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98ec754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98ec754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98ec754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98ec754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b0b00b2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b0b00b2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96709a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96709ae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98ec7543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98ec754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98ec754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a98ec754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98ec7543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98ec7543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b0b00b22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b0b00b2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b0b00b22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b0b00b22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b0b00b22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b0b00b22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b0b00b22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b0b00b22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98ec754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98ec754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98ec7543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98ec7543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b0b00b22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b0b00b22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98ec754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98ec754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8ec754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98ec754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98ec7543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98ec75430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ab0b00b22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ab0b00b22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ab0b00b2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ab0b00b2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98ec7543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98ec7543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98ec7543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98ec7543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b0b00b22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ab0b00b2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b0b00b2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b0b00b2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98ec7543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98ec7543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a98ec7543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a98ec7543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b0b00b2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b0b00b2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8ec7543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8ec7543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b0b00b22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b0b00b22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98ec7543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98ec7543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a98ec7543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a98ec7543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ab0b00b22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ab0b00b22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b0b00b22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b0b00b22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b0b00b22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b0b00b22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b0b00b22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b0b00b22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b0b00b22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b0b00b22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ab0b00b2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ab0b00b2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ab0b00b2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ab0b00b2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98ec7543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98ec7543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b0b00b22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b0b00b22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ab0b00b22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ab0b00b22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ab0b00b22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ab0b00b22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b0b00b22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b0b00b22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ab0b00b22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ab0b00b22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ab0b00b22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ab0b00b22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ab0b00b22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ab0b00b22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b0b00b22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b0b00b22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ab0b00b22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ab0b00b22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ab0b00b2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ab0b00b2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8ec7543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8ec7543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ab0b00b2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ab0b00b2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ab0b00b220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ab0b00b22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a98ec7543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a98ec7543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a98ec7543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a98ec7543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b0b00b2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b0b00b2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b0b00b22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b0b00b22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ab0b00b22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ab0b00b22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ab0b00b22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ab0b00b22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ab0b00b22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ab0b00b2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ab0b00b22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ab0b00b22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98ec7543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98ec7543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98ec7543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a98ec7543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a98ec754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a98ec754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98ec7543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98ec7543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8ec754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8ec754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98ec7543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98ec7543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98ec7543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98ec7543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96709ae5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96709ae5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8ec7543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8ec7543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98ec7543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98ec7543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98ec7543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98ec7543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98ec7543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98ec7543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98ec7543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98ec7543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8ec7543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8ec7543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8ec7543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8ec7543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8ec754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8ec754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98ec754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98ec7543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8ec7543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8ec7543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8ec7543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8ec7543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8ec7543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8ec7543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98ec7543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98ec7543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98ec7543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98ec7543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98ec754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98ec754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98ec7543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98ec7543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98ec7543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98ec7543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98ec7543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98ec7543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98ec7543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98ec7543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98ec7543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98ec7543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98ec7543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98ec7543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a778d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a778d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8ec7543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98ec7543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8ec7543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8ec7543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98ec7543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98ec7543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8ec7543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98ec7543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98ec7543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98ec7543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8ec7543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8ec7543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8ec754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8ec754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8ec75430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98ec75430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98ec7543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98ec7543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98ec75430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98ec7543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3a778d5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3a778d5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8ec7543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98ec7543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8ec7543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8ec7543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98ec754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98ec754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98ec7543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98ec7543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98ec75430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98ec75430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98ec7543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98ec7543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8ec7543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98ec7543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98ec7543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98ec7543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8ec7543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8ec7543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98ec7543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98ec7543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0b00b22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0b00b22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98ec7543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98ec7543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98ec7543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98ec7543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8ec7543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8ec7543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98ec7543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98ec7543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98ec7543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98ec7543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98ec754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98ec754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98ec7543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98ec754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8ec75430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8ec7543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98ec75430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98ec75430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98ec7543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98ec7543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0b00b22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0b00b22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98ec7543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98ec7543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98ec754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98ec7543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98ec75430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98ec75430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98ec75430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98ec75430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98ec75430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98ec75430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98ec75430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98ec75430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98ec75430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98ec7543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98ec75430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98ec75430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8ec7543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8ec7543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8ec7543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98ec7543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b0b00b22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b0b00b22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98ec7543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98ec7543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98ec7543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98ec7543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98ec75430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98ec7543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98ec7543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98ec7543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98ec7543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a98ec7543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98ec7543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98ec7543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98ec7543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98ec7543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98ec7543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a98ec7543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98ec75430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98ec75430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98ec7543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98ec7543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4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5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apachefriends.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6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6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6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de.visualstudio.com/" TargetMode="External"/><Relationship Id="rId4" Type="http://schemas.openxmlformats.org/officeDocument/2006/relationships/hyperlink" Target="https://www.sublimetext.com/" TargetMode="External"/><Relationship Id="rId5" Type="http://schemas.openxmlformats.org/officeDocument/2006/relationships/hyperlink" Target="https://atom.io/" TargetMode="External"/><Relationship Id="rId6" Type="http://schemas.openxmlformats.org/officeDocument/2006/relationships/hyperlink" Target="https://www.jetbrains.com/phpstor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7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8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8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8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hyperlink" Target="https://www.php.net/manual/en/ref.strings.php"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9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www.php.net/manual/en/ref.array.php"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8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www.php.net/manual/en/ref.var.php"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6.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9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9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93.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9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0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0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0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php/php-src"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www.tiobe.com/tiobe-inde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Karakter</a:t>
            </a:r>
            <a:endParaRPr/>
          </a:p>
        </p:txBody>
      </p:sp>
      <p:sp>
        <p:nvSpPr>
          <p:cNvPr id="678" name="Google Shape;678;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di PHP seperti array karakter, dimana kita bisa mengakses data tiap karakternya menggunakan kurung siku</a:t>
            </a:r>
            <a:endParaRPr/>
          </a:p>
          <a:p>
            <a:pPr indent="-311150" lvl="0" marL="457200" rtl="0" algn="l">
              <a:spcBef>
                <a:spcPts val="0"/>
              </a:spcBef>
              <a:spcAft>
                <a:spcPts val="0"/>
              </a:spcAft>
              <a:buSzPts val="1300"/>
              <a:buChar char="●"/>
            </a:pPr>
            <a:r>
              <a:rPr lang="id"/>
              <a:t>Sama seperti di array, index pertama dimulai dari 0</a:t>
            </a:r>
            <a:endParaRPr/>
          </a:p>
          <a:p>
            <a:pPr indent="-311150" lvl="0" marL="457200" rtl="0" algn="l">
              <a:spcBef>
                <a:spcPts val="0"/>
              </a:spcBef>
              <a:spcAft>
                <a:spcPts val="0"/>
              </a:spcAft>
              <a:buSzPts val="1300"/>
              <a:buChar char="●"/>
            </a:pPr>
            <a:r>
              <a:rPr lang="id"/>
              <a:t>Jika kita mengakses index melebihi karakter di string, maka akan terjadi error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Parsing</a:t>
            </a:r>
            <a:endParaRPr/>
          </a:p>
        </p:txBody>
      </p:sp>
      <p:sp>
        <p:nvSpPr>
          <p:cNvPr id="690" name="Google Shape;69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string menggunakan double quote atau heredoc, kita bisa menggunakan karakter $ untuk mengakses variable.</a:t>
            </a:r>
            <a:endParaRPr/>
          </a:p>
          <a:p>
            <a:pPr indent="-311150" lvl="0" marL="457200" rtl="0" algn="l">
              <a:spcBef>
                <a:spcPts val="0"/>
              </a:spcBef>
              <a:spcAft>
                <a:spcPts val="0"/>
              </a:spcAft>
              <a:buSzPts val="1300"/>
              <a:buChar char="●"/>
            </a:pPr>
            <a:r>
              <a:rPr lang="id"/>
              <a:t>Ini memudahkan ketika kita ingin menggabungkan string dengan variable.</a:t>
            </a:r>
            <a:endParaRPr/>
          </a:p>
          <a:p>
            <a:pPr indent="-311150" lvl="0" marL="457200" rtl="0" algn="l">
              <a:spcBef>
                <a:spcPts val="0"/>
              </a:spcBef>
              <a:spcAft>
                <a:spcPts val="0"/>
              </a:spcAft>
              <a:buSzPts val="1300"/>
              <a:buChar char="●"/>
            </a:pPr>
            <a:r>
              <a:rPr lang="id"/>
              <a:t>Cara penggunaanya adalah dengan menggunakan karakter $ lalu diikuti dengan nama variable nya.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Parsing</a:t>
            </a:r>
            <a:endParaRPr/>
          </a:p>
        </p:txBody>
      </p:sp>
      <p:pic>
        <p:nvPicPr>
          <p:cNvPr id="696" name="Google Shape;696;p116"/>
          <p:cNvPicPr preferRelativeResize="0"/>
          <p:nvPr/>
        </p:nvPicPr>
        <p:blipFill>
          <a:blip r:embed="rId3">
            <a:alphaModFix/>
          </a:blip>
          <a:stretch>
            <a:fillRect/>
          </a:stretch>
        </p:blipFill>
        <p:spPr>
          <a:xfrm>
            <a:off x="152400" y="2006250"/>
            <a:ext cx="8839200" cy="129761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Curly Brace</a:t>
            </a:r>
            <a:endParaRPr/>
          </a:p>
        </p:txBody>
      </p:sp>
      <p:sp>
        <p:nvSpPr>
          <p:cNvPr id="702" name="Google Shape;702;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menggabungkan variable dengan string tanpa ada spasi. Hal ini akan menyulitkan jika hanya menggunakan variable parsing</a:t>
            </a:r>
            <a:endParaRPr/>
          </a:p>
          <a:p>
            <a:pPr indent="-311150" lvl="0" marL="457200" rtl="0" algn="l">
              <a:spcBef>
                <a:spcPts val="0"/>
              </a:spcBef>
              <a:spcAft>
                <a:spcPts val="0"/>
              </a:spcAft>
              <a:buSzPts val="1300"/>
              <a:buChar char="●"/>
            </a:pPr>
            <a:r>
              <a:rPr lang="id"/>
              <a:t>Untungnya di PHP kita bisa menambahkan kurung kurawal sebelum menggunakan variable parsing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PHP,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a:p>
            <a:pPr indent="0" lvl="0" marL="0" rtl="0" algn="l">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yang Bisa Dibuat Menggunakan PHP?</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a:p>
          <a:p>
            <a:pPr indent="-311150" lvl="0" marL="457200" rtl="0" algn="l">
              <a:spcBef>
                <a:spcPts val="0"/>
              </a:spcBef>
              <a:spcAft>
                <a:spcPts val="0"/>
              </a:spcAft>
              <a:buSzPts val="1300"/>
              <a:buChar char="●"/>
            </a:pPr>
            <a:r>
              <a:rPr lang="id"/>
              <a:t>Command line scripting. PHP juga bisa digunakan untuk membuat program berbasis command line, tanpa harus menggunakan web server</a:t>
            </a:r>
            <a:endParaRPr/>
          </a:p>
          <a:p>
            <a:pPr indent="-311150" lvl="0" marL="457200" rtl="0" algn="l">
              <a:spcBef>
                <a:spcPts val="0"/>
              </a:spcBef>
              <a:spcAft>
                <a:spcPts val="0"/>
              </a:spcAft>
              <a:buSzPts val="1300"/>
              <a:buChar char="●"/>
            </a:pPr>
            <a:r>
              <a:rPr lang="id"/>
              <a:t>Desktop application, walaupun jarang digunakan, tapi PHP juga bisa digunakan untuk membuat aplikasi desktop menggunakan PHP-GTK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Statement</a:t>
            </a:r>
            <a:endParaRPr/>
          </a:p>
        </p:txBody>
      </p:sp>
      <p:sp>
        <p:nvSpPr>
          <p:cNvPr id="737" name="Google Shape;737;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statement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Statement</a:t>
            </a:r>
            <a:endParaRPr/>
          </a:p>
        </p:txBody>
      </p:sp>
      <p:sp>
        <p:nvSpPr>
          <p:cNvPr id="755" name="Google Shape;75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PHP kita bisa menggunakan Else If statement</a:t>
            </a:r>
            <a:endParaRPr/>
          </a:p>
          <a:p>
            <a:pPr indent="-311150" lvl="0" marL="457200" rtl="0" algn="l">
              <a:spcBef>
                <a:spcPts val="0"/>
              </a:spcBef>
              <a:spcAft>
                <a:spcPts val="0"/>
              </a:spcAft>
              <a:buSzPts val="1300"/>
              <a:buChar char="●"/>
            </a:pPr>
            <a:r>
              <a:rPr lang="id"/>
              <a:t>Else if di PHP bisa lebih dari satu</a:t>
            </a:r>
            <a:endParaRPr/>
          </a:p>
          <a:p>
            <a:pPr indent="-311150" lvl="0" marL="457200" rtl="0" algn="l">
              <a:spcBef>
                <a:spcPts val="0"/>
              </a:spcBef>
              <a:spcAft>
                <a:spcPts val="0"/>
              </a:spcAft>
              <a:buSzPts val="1300"/>
              <a:buChar char="●"/>
            </a:pPr>
            <a:r>
              <a:rPr lang="id"/>
              <a:t>Kode Else if di php bisa menggunakan “else if” atau “elseif” (digabung)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773" name="Google Shape;773;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 (kurung kurawal), PHP juga menyediakan syntax alternatif untuk menggunakan if, yaitu dengan menggunakan : (titik dua)</a:t>
            </a:r>
            <a:endParaRPr/>
          </a:p>
          <a:p>
            <a:pPr indent="-311150" lvl="0" marL="457200" rtl="0" algn="l">
              <a:spcBef>
                <a:spcPts val="0"/>
              </a:spcBef>
              <a:spcAft>
                <a:spcPts val="0"/>
              </a:spcAft>
              <a:buSzPts val="1300"/>
              <a:buChar char="●"/>
            </a:pPr>
            <a:r>
              <a:rPr lang="id"/>
              <a:t>Namun untuk menggunakan ini, kita harus menggunakan kata kunci endif diakhir if statement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a:t>
            </a:r>
            <a:r>
              <a:rPr lang="id"/>
              <a:t> Statement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790" name="Google Shape;790;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802" name="Google Shape;802;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if statement, switch statement juga bisa tanpa menggunakan {} (kurung kurawal)</a:t>
            </a:r>
            <a:endParaRPr/>
          </a:p>
          <a:p>
            <a:pPr indent="-311150" lvl="0" marL="457200" rtl="0" algn="l">
              <a:spcBef>
                <a:spcPts val="0"/>
              </a:spcBef>
              <a:spcAft>
                <a:spcPts val="0"/>
              </a:spcAft>
              <a:buSzPts val="1300"/>
              <a:buChar char="●"/>
            </a:pPr>
            <a:r>
              <a:rPr lang="id"/>
              <a:t>Namun diakhir switch statement, kita harus menambahkan kata kunci endswitch</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819" name="Google Shape;8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butuh melakukan pengecekan kondisi menggunakan if statement, lalu jika benar kita ingin memberi nilai terhadap variable dengan nilai X dan jika salah dengan nilai Y</a:t>
            </a:r>
            <a:endParaRPr/>
          </a:p>
          <a:p>
            <a:pPr indent="-311150" lvl="0" marL="457200" rtl="0" algn="l">
              <a:spcBef>
                <a:spcPts val="0"/>
              </a:spcBef>
              <a:spcAft>
                <a:spcPts val="0"/>
              </a:spcAft>
              <a:buSzPts val="1300"/>
              <a:buChar char="●"/>
            </a:pPr>
            <a:r>
              <a:rPr lang="id"/>
              <a:t>Penggunaan if statement pada kasus seperti bisa dipersingkat menggunakan ternary operator</a:t>
            </a:r>
            <a:endParaRPr/>
          </a:p>
          <a:p>
            <a:pPr indent="-311150" lvl="0" marL="457200" rtl="0" algn="l">
              <a:spcBef>
                <a:spcPts val="0"/>
              </a:spcBef>
              <a:spcAft>
                <a:spcPts val="0"/>
              </a:spcAft>
              <a:buSzPts val="1300"/>
              <a:buChar char="●"/>
            </a:pPr>
            <a:r>
              <a:rPr lang="id"/>
              <a:t>Ternary operator menggunakan kata kunci ? dan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data kosong direpresentasikan dengan data NULL di PHP</a:t>
            </a:r>
            <a:endParaRPr/>
          </a:p>
          <a:p>
            <a:pPr indent="-311150" lvl="0" marL="457200" rtl="0" algn="l">
              <a:spcBef>
                <a:spcPts val="0"/>
              </a:spcBef>
              <a:spcAft>
                <a:spcPts val="0"/>
              </a:spcAft>
              <a:buSzPts val="1300"/>
              <a:buChar char="●"/>
            </a:pPr>
            <a:r>
              <a:rPr lang="id"/>
              <a:t>Dan hal yang paling repot di PHP adalah mengecek apakah sebuah data ada atau tidak, dan juga apakah data tersebut isinya null atau bukan</a:t>
            </a:r>
            <a:endParaRPr/>
          </a:p>
          <a:p>
            <a:pPr indent="-311150" lvl="0" marL="457200" rtl="0" algn="l">
              <a:spcBef>
                <a:spcPts val="0"/>
              </a:spcBef>
              <a:spcAft>
                <a:spcPts val="0"/>
              </a:spcAft>
              <a:buSzPts val="1300"/>
              <a:buChar char="●"/>
            </a:pPr>
            <a:r>
              <a:rPr lang="id"/>
              <a:t>Biasanya untuk melakukan itu, kita perlu menggunakan pengecekan if statement dengan function isset($variable)</a:t>
            </a:r>
            <a:endParaRPr/>
          </a:p>
          <a:p>
            <a:pPr indent="-311150" lvl="0" marL="457200" rtl="0" algn="l">
              <a:spcBef>
                <a:spcPts val="0"/>
              </a:spcBef>
              <a:spcAft>
                <a:spcPts val="0"/>
              </a:spcAft>
              <a:buSzPts val="1300"/>
              <a:buChar char="●"/>
            </a:pPr>
            <a:r>
              <a:rPr lang="id"/>
              <a:t>Namun untungnya di php ada null coalescing operator menggunakan tanda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
        <p:nvSpPr>
          <p:cNvPr id="159" name="Google Shape;159;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bisa di install di sistem operasi apapun, Windows, Mac ataupun Linux</a:t>
            </a:r>
            <a:endParaRPr/>
          </a:p>
          <a:p>
            <a:pPr indent="-311150" lvl="0" marL="457200" rtl="0" algn="l">
              <a:spcBef>
                <a:spcPts val="0"/>
              </a:spcBef>
              <a:spcAft>
                <a:spcPts val="0"/>
              </a:spcAft>
              <a:buSzPts val="1300"/>
              <a:buChar char="●"/>
            </a:pPr>
            <a:r>
              <a:rPr lang="id"/>
              <a:t>Namun menginstall PHP secara manual tidak terlalu mudah</a:t>
            </a:r>
            <a:endParaRPr/>
          </a:p>
          <a:p>
            <a:pPr indent="-311150" lvl="0" marL="457200" rtl="0" algn="l">
              <a:spcBef>
                <a:spcPts val="0"/>
              </a:spcBef>
              <a:spcAft>
                <a:spcPts val="0"/>
              </a:spcAft>
              <a:buSzPts val="1300"/>
              <a:buChar char="●"/>
            </a:pPr>
            <a:r>
              <a:rPr lang="id"/>
              <a:t>Oleh karena itu untuk belajar, direkomendasikan menginstall PHP dengan bantuan tool-tool yang sudah mem-bundle PHP dengan teknologi pendukungnya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Null Coalescing Operator</a:t>
            </a:r>
            <a:r>
              <a:rPr lang="id"/>
              <a:t>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865" name="Google Shape;865;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871" name="Google Shape;871;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XAMPP</a:t>
            </a:r>
            <a:endParaRPr/>
          </a:p>
        </p:txBody>
      </p:sp>
      <p:sp>
        <p:nvSpPr>
          <p:cNvPr id="165" name="Google Shape;16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course ini, kita akan menggunakan aplikasi XAMPP, dimana aplikasi ini telah  mem-bundle PHP, MySQL/MariaDB, Apache HTTPD, dan lain-lain</a:t>
            </a:r>
            <a:endParaRPr/>
          </a:p>
          <a:p>
            <a:pPr indent="-311150" lvl="0" marL="457200" rtl="0" algn="l">
              <a:spcBef>
                <a:spcPts val="0"/>
              </a:spcBef>
              <a:spcAft>
                <a:spcPts val="0"/>
              </a:spcAft>
              <a:buSzPts val="1300"/>
              <a:buChar char="●"/>
            </a:pPr>
            <a:r>
              <a:rPr lang="id" u="sng">
                <a:solidFill>
                  <a:schemeClr val="hlink"/>
                </a:solidFill>
                <a:hlinkClick r:id="rId3"/>
              </a:rPr>
              <a:t>https://www.apachefriends.org/</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912" name="Google Shape;912;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935" name="Google Shape;935;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952" name="Google Shape;952;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Setting PATH</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menginstall PHP, kita perlu mengatur PATH sistem operasi yang kita gunakan</a:t>
            </a:r>
            <a:endParaRPr/>
          </a:p>
          <a:p>
            <a:pPr indent="-311150" lvl="0" marL="457200" rtl="0" algn="l">
              <a:spcBef>
                <a:spcPts val="0"/>
              </a:spcBef>
              <a:spcAft>
                <a:spcPts val="0"/>
              </a:spcAft>
              <a:buSzPts val="1300"/>
              <a:buChar char="●"/>
            </a:pPr>
            <a:r>
              <a:rPr lang="id"/>
              <a:t>Tiap sistem operasi berbeda-beda cara setting PATH nya</a:t>
            </a:r>
            <a:endParaRPr/>
          </a:p>
          <a:p>
            <a:pPr indent="-311150" lvl="0" marL="457200" rtl="0" algn="l">
              <a:spcBef>
                <a:spcPts val="0"/>
              </a:spcBef>
              <a:spcAft>
                <a:spcPts val="0"/>
              </a:spcAft>
              <a:buSzPts val="1300"/>
              <a:buChar char="●"/>
            </a:pPr>
            <a:r>
              <a:rPr lang="id"/>
              <a:t>Inti dari setting PATH adalah, agar kita bisa mengakses PHP dari command prompt / terminal</a:t>
            </a:r>
            <a:endParaRPr/>
          </a:p>
        </p:txBody>
      </p:sp>
      <p:sp>
        <p:nvSpPr>
          <p:cNvPr id="172" name="Google Shape;172;p27"/>
          <p:cNvSpPr txBox="1"/>
          <p:nvPr/>
        </p:nvSpPr>
        <p:spPr>
          <a:xfrm>
            <a:off x="727650" y="3088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Untuk Linux atau Mac tambahkan di .bashrc atau .profile atau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PATH="/Applications/XAMPP/bin:$PATH"</a:t>
            </a:r>
            <a:endParaRPr>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 Loop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array menggunakann perulangan</a:t>
            </a:r>
            <a:endParaRPr/>
          </a:p>
          <a:p>
            <a:pPr indent="-311150" lvl="0" marL="457200" rtl="0" algn="l">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indent="-311150" lvl="0" marL="457200" rtl="0" algn="l">
              <a:spcBef>
                <a:spcPts val="0"/>
              </a:spcBef>
              <a:spcAft>
                <a:spcPts val="0"/>
              </a:spcAft>
              <a:buSzPts val="1300"/>
              <a:buChar char="●"/>
            </a:pPr>
            <a:r>
              <a:rPr lang="id"/>
              <a:t>Namun untungnya, di PHP terdapat perulangan for each, yang bisa digunakan untuk mengakses seluruh data di Array secara otomatis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
        <p:nvSpPr>
          <p:cNvPr id="1004" name="Google Shape;1004;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yang sebenarnya jarang sekali digunakan di PHP adalah goto operator</a:t>
            </a:r>
            <a:endParaRPr/>
          </a:p>
          <a:p>
            <a:pPr indent="-311150" lvl="0" marL="457200" rtl="0" algn="l">
              <a:spcBef>
                <a:spcPts val="0"/>
              </a:spcBef>
              <a:spcAft>
                <a:spcPts val="0"/>
              </a:spcAft>
              <a:buSzPts val="1300"/>
              <a:buChar char="●"/>
            </a:pPr>
            <a:r>
              <a:rPr lang="id"/>
              <a:t>Kenapa jarang digunakan karena jika terlalu banyak menggunakan goto operator, kode program aplikasinya akan mudah membingungkan yang membaca kode nya</a:t>
            </a:r>
            <a:endParaRPr/>
          </a:p>
          <a:p>
            <a:pPr indent="-311150" lvl="0" marL="457200" rtl="0" algn="l">
              <a:spcBef>
                <a:spcPts val="0"/>
              </a:spcBef>
              <a:spcAft>
                <a:spcPts val="0"/>
              </a:spcAft>
              <a:buSzPts val="1300"/>
              <a:buChar char="●"/>
            </a:pPr>
            <a:r>
              <a:rPr lang="id"/>
              <a:t>goto adalah fitur dimana kita bisa loncat ke kode program sesuai dengan keinginan kita</a:t>
            </a:r>
            <a:endParaRPr/>
          </a:p>
          <a:p>
            <a:pPr indent="-311150" lvl="0" marL="457200" rtl="0" algn="l">
              <a:spcBef>
                <a:spcPts val="0"/>
              </a:spcBef>
              <a:spcAft>
                <a:spcPts val="0"/>
              </a:spcAft>
              <a:buSzPts val="1300"/>
              <a:buChar char="●"/>
            </a:pPr>
            <a:r>
              <a:rPr lang="id"/>
              <a:t>Agar goto bisa loncat ke kode program, kita harus membuat label di php dengan menggunakan nama label lalu diakhiri : (colon)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178" name="Google Shape;17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VisualStudio Code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Sublime Text </a:t>
            </a:r>
            <a:r>
              <a:rPr lang="id" u="sng">
                <a:solidFill>
                  <a:schemeClr val="hlink"/>
                </a:solidFill>
                <a:hlinkClick r:id="rId4"/>
              </a:rPr>
              <a:t>https://www.sublimetext.com/</a:t>
            </a:r>
            <a:r>
              <a:rPr lang="id"/>
              <a:t> </a:t>
            </a:r>
            <a:endParaRPr/>
          </a:p>
          <a:p>
            <a:pPr indent="-311150" lvl="0" marL="457200" rtl="0" algn="l">
              <a:spcBef>
                <a:spcPts val="0"/>
              </a:spcBef>
              <a:spcAft>
                <a:spcPts val="0"/>
              </a:spcAft>
              <a:buSzPts val="1300"/>
              <a:buChar char="●"/>
            </a:pPr>
            <a:r>
              <a:rPr lang="id"/>
              <a:t>Atom </a:t>
            </a:r>
            <a:r>
              <a:rPr lang="id" u="sng">
                <a:solidFill>
                  <a:schemeClr val="hlink"/>
                </a:solidFill>
                <a:hlinkClick r:id="rId5"/>
              </a:rPr>
              <a:t>https://atom.io/</a:t>
            </a:r>
            <a:r>
              <a:rPr lang="id"/>
              <a:t> </a:t>
            </a:r>
            <a:endParaRPr/>
          </a:p>
          <a:p>
            <a:pPr indent="-311150" lvl="0" marL="457200" rtl="0" algn="l">
              <a:spcBef>
                <a:spcPts val="0"/>
              </a:spcBef>
              <a:spcAft>
                <a:spcPts val="0"/>
              </a:spcAft>
              <a:buSzPts val="1300"/>
              <a:buChar char="●"/>
            </a:pPr>
            <a:r>
              <a:rPr lang="id"/>
              <a:t>PHPStorm </a:t>
            </a:r>
            <a:r>
              <a:rPr lang="id" u="sng">
                <a:solidFill>
                  <a:schemeClr val="hlink"/>
                </a:solidFill>
                <a:hlinkClick r:id="rId6"/>
              </a:rPr>
              <a:t>https://www.jetbrains.com/phpstorm/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027" name="Google Shape;102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block kode program yang akan berjalan saat kita panggil</a:t>
            </a:r>
            <a:endParaRPr/>
          </a:p>
          <a:p>
            <a:pPr indent="-311150" lvl="0" marL="457200" rtl="0" algn="l">
              <a:spcBef>
                <a:spcPts val="0"/>
              </a:spcBef>
              <a:spcAft>
                <a:spcPts val="0"/>
              </a:spcAft>
              <a:buSzPts val="1300"/>
              <a:buChar char="●"/>
            </a:pPr>
            <a:r>
              <a:rPr lang="id"/>
              <a:t>Sebelumnya kita sudah menggunakan function isset(), count() dan lain-lain.</a:t>
            </a:r>
            <a:endParaRPr/>
          </a:p>
          <a:p>
            <a:pPr indent="-311150" lvl="0" marL="457200" rtl="0" algn="l">
              <a:spcBef>
                <a:spcPts val="0"/>
              </a:spcBef>
              <a:spcAft>
                <a:spcPts val="0"/>
              </a:spcAft>
              <a:buSzPts val="1300"/>
              <a:buChar char="●"/>
            </a:pPr>
            <a:r>
              <a:rPr lang="id"/>
              <a:t>Untuk membuat function di PHP, kita bisa menggunakan kata kunci function, lalu diikuti dengan nama function, kurung () dan diakhiri dengan block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a:p>
            <a:pPr indent="0" lvl="0" marL="0" rtl="0" algn="l">
              <a:spcBef>
                <a:spcPts val="1600"/>
              </a:spcBef>
              <a:spcAft>
                <a:spcPts val="16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Lokasi Function</a:t>
            </a:r>
            <a:endParaRPr/>
          </a:p>
        </p:txBody>
      </p:sp>
      <p:sp>
        <p:nvSpPr>
          <p:cNvPr id="1039" name="Google Shape;103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sangat flexible dalam pembuatan function</a:t>
            </a:r>
            <a:endParaRPr/>
          </a:p>
          <a:p>
            <a:pPr indent="-311150" lvl="0" marL="457200" rtl="0" algn="l">
              <a:spcBef>
                <a:spcPts val="0"/>
              </a:spcBef>
              <a:spcAft>
                <a:spcPts val="0"/>
              </a:spcAft>
              <a:buSzPts val="1300"/>
              <a:buChar char="●"/>
            </a:pPr>
            <a:r>
              <a:rPr lang="id"/>
              <a:t>Tidak seperti pada bahasa pemrograman lain yang harus ada aturan lokasi dimana membuat function</a:t>
            </a:r>
            <a:endParaRPr/>
          </a:p>
          <a:p>
            <a:pPr indent="-311150" lvl="0" marL="457200" rtl="0" algn="l">
              <a:spcBef>
                <a:spcPts val="0"/>
              </a:spcBef>
              <a:spcAft>
                <a:spcPts val="0"/>
              </a:spcAft>
              <a:buSzPts val="1300"/>
              <a:buChar char="●"/>
            </a:pPr>
            <a:r>
              <a:rPr lang="id"/>
              <a:t>Di PHP kita bebas membuat function dimanapun, bisa di dalam if statement, di dalam function, dan sebagainya</a:t>
            </a:r>
            <a:endParaRPr/>
          </a:p>
          <a:p>
            <a:pPr indent="-311150" lvl="0" marL="457200" rtl="0" algn="l">
              <a:spcBef>
                <a:spcPts val="0"/>
              </a:spcBef>
              <a:spcAft>
                <a:spcPts val="0"/>
              </a:spcAft>
              <a:buSzPts val="1300"/>
              <a:buChar char="●"/>
            </a:pPr>
            <a:r>
              <a:rPr lang="id"/>
              <a:t>Namun perlu diingat, jika kode function yang belum dieksekusi oleh PHP, maka function tersebut tidak akan bisa digunakan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argument atau parameter di function yang sudah kita buat</a:t>
            </a:r>
            <a:endParaRPr/>
          </a:p>
          <a:p>
            <a:pPr indent="-311150" lvl="0" marL="457200" rtl="0" algn="l">
              <a:spcBef>
                <a:spcPts val="0"/>
              </a:spcBef>
              <a:spcAft>
                <a:spcPts val="0"/>
              </a:spcAft>
              <a:buSzPts val="1300"/>
              <a:buChar char="●"/>
            </a:pPr>
            <a:r>
              <a:rPr lang="id"/>
              <a:t>Cara membuat argument sama seperti cara membuat variabel</a:t>
            </a:r>
            <a:endParaRPr/>
          </a:p>
          <a:p>
            <a:pPr indent="-311150" lvl="0" marL="457200" rtl="0" algn="l">
              <a:spcBef>
                <a:spcPts val="0"/>
              </a:spcBef>
              <a:spcAft>
                <a:spcPts val="0"/>
              </a:spcAft>
              <a:buSzPts val="1300"/>
              <a:buChar char="●"/>
            </a:pPr>
            <a:r>
              <a:rPr lang="id"/>
              <a:t>Argument ditempatkan di dalam kurung () di deklarasi function</a:t>
            </a:r>
            <a:endParaRPr/>
          </a:p>
          <a:p>
            <a:pPr indent="-311150" lvl="0" marL="457200" rtl="0" algn="l">
              <a:spcBef>
                <a:spcPts val="0"/>
              </a:spcBef>
              <a:spcAft>
                <a:spcPts val="0"/>
              </a:spcAft>
              <a:buSzPts val="1300"/>
              <a:buChar char="●"/>
            </a:pPr>
            <a:r>
              <a:rPr lang="id"/>
              <a:t>Argument bisa lebih dari satu, jika lebih dari satu, harus dipisah menggunakan tanda koma</a:t>
            </a:r>
            <a:endParaRPr/>
          </a:p>
          <a:p>
            <a:pPr indent="0" lvl="0" marL="0" rtl="0" algn="l">
              <a:spcBef>
                <a:spcPts val="1600"/>
              </a:spcBef>
              <a:spcAft>
                <a:spcPts val="160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Argument Value</a:t>
            </a:r>
            <a:endParaRPr/>
          </a:p>
        </p:txBody>
      </p:sp>
      <p:sp>
        <p:nvSpPr>
          <p:cNvPr id="1068" name="Google Shape;1068;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default argument value</a:t>
            </a:r>
            <a:endParaRPr/>
          </a:p>
          <a:p>
            <a:pPr indent="-311150" lvl="0" marL="457200" rtl="0" algn="l">
              <a:spcBef>
                <a:spcPts val="0"/>
              </a:spcBef>
              <a:spcAft>
                <a:spcPts val="0"/>
              </a:spcAft>
              <a:buSzPts val="1300"/>
              <a:buChar char="●"/>
            </a:pPr>
            <a:r>
              <a:rPr lang="id"/>
              <a:t>Fitur ini memungkinkan jika ketika kita memanggil function tidak memasukkan parameter, kita bisa menentukan data default nya apa</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Kesalahan </a:t>
            </a:r>
            <a:r>
              <a:rPr lang="id"/>
              <a:t>Default Argument Value</a:t>
            </a:r>
            <a:endParaRPr/>
          </a:p>
        </p:txBody>
      </p:sp>
      <p:sp>
        <p:nvSpPr>
          <p:cNvPr id="1080" name="Google Shape;1080;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Default argument value bisa disimpan argument manapun</a:t>
            </a:r>
            <a:endParaRPr/>
          </a:p>
          <a:p>
            <a:pPr indent="-311150" lvl="0" marL="457200" rtl="0" algn="l">
              <a:spcBef>
                <a:spcPts val="0"/>
              </a:spcBef>
              <a:spcAft>
                <a:spcPts val="0"/>
              </a:spcAft>
              <a:buSzPts val="1300"/>
              <a:buChar char="●"/>
            </a:pPr>
            <a:r>
              <a:rPr lang="id"/>
              <a:t>Namun jika argument lebih dari satu, dan kita menyimpan default argument value di parameter awal, maka itu kurang berguna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Declaration</a:t>
            </a:r>
            <a:endParaRPr/>
          </a:p>
        </p:txBody>
      </p:sp>
      <p:sp>
        <p:nvSpPr>
          <p:cNvPr id="1092" name="Google Shape;1092;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argument di PHP bisa kita masukkan data yang dinamis</a:t>
            </a:r>
            <a:endParaRPr/>
          </a:p>
          <a:p>
            <a:pPr indent="-311150" lvl="0" marL="457200" rtl="0" algn="l">
              <a:spcBef>
                <a:spcPts val="0"/>
              </a:spcBef>
              <a:spcAft>
                <a:spcPts val="0"/>
              </a:spcAft>
              <a:buSzPts val="1300"/>
              <a:buChar char="●"/>
            </a:pPr>
            <a:r>
              <a:rPr lang="id"/>
              <a:t>Kadang terlalu dinamis juga menyulitkan jika ternyata kita hanya ingin membuat function yang menggunakan argument dengan tipe data tertentu</a:t>
            </a:r>
            <a:endParaRPr/>
          </a:p>
          <a:p>
            <a:pPr indent="-311150" lvl="0" marL="457200" rtl="0" algn="l">
              <a:spcBef>
                <a:spcPts val="0"/>
              </a:spcBef>
              <a:spcAft>
                <a:spcPts val="0"/>
              </a:spcAft>
              <a:buSzPts val="1300"/>
              <a:buChar char="●"/>
            </a:pPr>
            <a:r>
              <a:rPr lang="id"/>
              <a:t>Untungnya di PHP, kita bisa menambahkan type data di argument, sehingga PHP akan melakukan pengecekan ketika kita mengirim value ke function tersebut</a:t>
            </a:r>
            <a:endParaRPr/>
          </a:p>
          <a:p>
            <a:pPr indent="-311150" lvl="0" marL="457200" rtl="0" algn="l">
              <a:spcBef>
                <a:spcPts val="0"/>
              </a:spcBef>
              <a:spcAft>
                <a:spcPts val="0"/>
              </a:spcAft>
              <a:buSzPts val="1300"/>
              <a:buChar char="●"/>
            </a:pPr>
            <a:r>
              <a:rPr lang="id"/>
              <a:t>Jika tipe data value tidak sesuai, maka akan terjadi error</a:t>
            </a:r>
            <a:endParaRPr/>
          </a:p>
          <a:p>
            <a:pPr indent="-311150" lvl="0" marL="457200" rtl="0" algn="l">
              <a:spcBef>
                <a:spcPts val="0"/>
              </a:spcBef>
              <a:spcAft>
                <a:spcPts val="0"/>
              </a:spcAft>
              <a:buSzPts val="1300"/>
              <a:buChar char="●"/>
            </a:pPr>
            <a:r>
              <a:rPr lang="id"/>
              <a:t>Secara default PHP akan melakukan percobaan konversi tipe data secara otomatis, misal jika kita menggunakan tipe int, tapi kita mengirim string, maka PHP akan otomatis mengkonversi string tersebut menjadi int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3000000" cy="3000000"/>
        </p:xfrm>
        <a:graphic>
          <a:graphicData uri="http://schemas.openxmlformats.org/drawingml/2006/table">
            <a:tbl>
              <a:tblPr>
                <a:noFill/>
                <a:tableStyleId>{AF9283CB-2FEA-42E7-BC5C-BE0FD63B422D}</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Class / Interface</a:t>
                      </a:r>
                      <a:endParaRPr/>
                    </a:p>
                  </a:txBody>
                  <a:tcPr marT="91425" marB="91425" marR="91425" marL="91425"/>
                </a:tc>
                <a:tc>
                  <a:txBody>
                    <a:bodyPr/>
                    <a:lstStyle/>
                    <a:p>
                      <a:pPr indent="0" lvl="0" marL="0" rtl="0" algn="l">
                        <a:spcBef>
                          <a:spcPts val="0"/>
                        </a:spcBef>
                        <a:spcAft>
                          <a:spcPts val="0"/>
                        </a:spcAft>
                        <a:buNone/>
                      </a:pPr>
                      <a:r>
                        <a:rPr lang="id"/>
                        <a:t>Parameter harus tipe Class / Interface</a:t>
                      </a:r>
                      <a:endParaRPr/>
                    </a:p>
                  </a:txBody>
                  <a:tcPr marT="91425" marB="91425" marR="91425" marL="91425"/>
                </a:tc>
              </a:tr>
              <a:tr h="381000">
                <a:tc>
                  <a:txBody>
                    <a:bodyPr/>
                    <a:lstStyle/>
                    <a:p>
                      <a:pPr indent="0" lvl="0" marL="0" rtl="0" algn="l">
                        <a:spcBef>
                          <a:spcPts val="0"/>
                        </a:spcBef>
                        <a:spcAft>
                          <a:spcPts val="0"/>
                        </a:spcAft>
                        <a:buNone/>
                      </a:pPr>
                      <a:r>
                        <a:rPr lang="id"/>
                        <a:t>self</a:t>
                      </a:r>
                      <a:endParaRPr/>
                    </a:p>
                  </a:txBody>
                  <a:tcPr marT="91425" marB="91425" marR="91425" marL="91425"/>
                </a:tc>
                <a:tc>
                  <a:txBody>
                    <a:bodyPr/>
                    <a:lstStyle/>
                    <a:p>
                      <a:pPr indent="0" lvl="0" marL="0" rtl="0" algn="l">
                        <a:spcBef>
                          <a:spcPts val="0"/>
                        </a:spcBef>
                        <a:spcAft>
                          <a:spcPts val="0"/>
                        </a:spcAft>
                        <a:buNone/>
                      </a:pPr>
                      <a:r>
                        <a:rPr lang="id"/>
                        <a:t>Parameter harus sama dengan Class dimana function ini dibuat</a:t>
                      </a:r>
                      <a:endParaRPr/>
                    </a:p>
                  </a:txBody>
                  <a:tcPr marT="91425" marB="91425" marR="91425" marL="91425"/>
                </a:tc>
              </a:tr>
              <a:tr h="381000">
                <a:tc>
                  <a:txBody>
                    <a:bodyPr/>
                    <a:lstStyle/>
                    <a:p>
                      <a:pPr indent="0" lvl="0" marL="0" rtl="0" algn="l">
                        <a:spcBef>
                          <a:spcPts val="0"/>
                        </a:spcBef>
                        <a:spcAft>
                          <a:spcPts val="0"/>
                        </a:spcAft>
                        <a:buNone/>
                      </a:pPr>
                      <a:r>
                        <a:rPr lang="id"/>
                        <a:t>array</a:t>
                      </a:r>
                      <a:endParaRPr/>
                    </a:p>
                  </a:txBody>
                  <a:tcPr marT="91425" marB="91425" marR="91425" marL="91425"/>
                </a:tc>
                <a:tc>
                  <a:txBody>
                    <a:bodyPr/>
                    <a:lstStyle/>
                    <a:p>
                      <a:pPr indent="0" lvl="0" marL="0" rtl="0" algn="l">
                        <a:spcBef>
                          <a:spcPts val="0"/>
                        </a:spcBef>
                        <a:spcAft>
                          <a:spcPts val="0"/>
                        </a:spcAft>
                        <a:buNone/>
                      </a:pPr>
                      <a:r>
                        <a:rPr lang="id"/>
                        <a:t>Parameter harus array</a:t>
                      </a:r>
                      <a:endParaRPr/>
                    </a:p>
                  </a:txBody>
                  <a:tcPr marT="91425" marB="91425" marR="91425" marL="91425"/>
                </a:tc>
              </a:tr>
              <a:tr h="381000">
                <a:tc>
                  <a:txBody>
                    <a:bodyPr/>
                    <a:lstStyle/>
                    <a:p>
                      <a:pPr indent="0" lvl="0" marL="0" rtl="0" algn="l">
                        <a:spcBef>
                          <a:spcPts val="0"/>
                        </a:spcBef>
                        <a:spcAft>
                          <a:spcPts val="0"/>
                        </a:spcAft>
                        <a:buNone/>
                      </a:pPr>
                      <a:r>
                        <a:rPr lang="id"/>
                        <a:t>callable</a:t>
                      </a:r>
                      <a:endParaRPr/>
                    </a:p>
                  </a:txBody>
                  <a:tcPr marT="91425" marB="91425" marR="91425" marL="91425"/>
                </a:tc>
                <a:tc>
                  <a:txBody>
                    <a:bodyPr/>
                    <a:lstStyle/>
                    <a:p>
                      <a:pPr indent="0" lvl="0" marL="0" rtl="0" algn="l">
                        <a:spcBef>
                          <a:spcPts val="0"/>
                        </a:spcBef>
                        <a:spcAft>
                          <a:spcPts val="0"/>
                        </a:spcAft>
                        <a:buNone/>
                      </a:pPr>
                      <a:r>
                        <a:rPr lang="id"/>
                        <a:t>Parameter harus callable</a:t>
                      </a:r>
                      <a:endParaRPr/>
                    </a:p>
                  </a:txBody>
                  <a:tcPr marT="91425" marB="91425" marR="91425" marL="91425"/>
                </a:tc>
              </a:tr>
              <a:tr h="381000">
                <a:tc>
                  <a:txBody>
                    <a:bodyPr/>
                    <a:lstStyle/>
                    <a:p>
                      <a:pPr indent="0" lvl="0" marL="0" rtl="0" algn="l">
                        <a:spcBef>
                          <a:spcPts val="0"/>
                        </a:spcBef>
                        <a:spcAft>
                          <a:spcPts val="0"/>
                        </a:spcAft>
                        <a:buNone/>
                      </a:pPr>
                      <a:r>
                        <a:rPr lang="id"/>
                        <a:t>bool</a:t>
                      </a:r>
                      <a:endParaRPr/>
                    </a:p>
                  </a:txBody>
                  <a:tcPr marT="91425" marB="91425" marR="91425" marL="91425"/>
                </a:tc>
                <a:tc>
                  <a:txBody>
                    <a:bodyPr/>
                    <a:lstStyle/>
                    <a:p>
                      <a:pPr indent="0" lvl="0" marL="0" rtl="0" algn="l">
                        <a:spcBef>
                          <a:spcPts val="0"/>
                        </a:spcBef>
                        <a:spcAft>
                          <a:spcPts val="0"/>
                        </a:spcAft>
                        <a:buNone/>
                      </a:pPr>
                      <a:r>
                        <a:rPr lang="id"/>
                        <a:t>Parameter harus boolean </a:t>
                      </a:r>
                      <a:endParaRPr/>
                    </a:p>
                  </a:txBody>
                  <a:tcPr marT="91425" marB="91425" marR="91425" marL="91425"/>
                </a:tc>
              </a:tr>
              <a:tr h="381000">
                <a:tc>
                  <a:txBody>
                    <a:bodyPr/>
                    <a:lstStyle/>
                    <a:p>
                      <a:pPr indent="0" lvl="0" marL="0" rtl="0" algn="l">
                        <a:spcBef>
                          <a:spcPts val="0"/>
                        </a:spcBef>
                        <a:spcAft>
                          <a:spcPts val="0"/>
                        </a:spcAft>
                        <a:buNone/>
                      </a:pPr>
                      <a:r>
                        <a:rPr lang="id"/>
                        <a:t>float</a:t>
                      </a:r>
                      <a:endParaRPr/>
                    </a:p>
                  </a:txBody>
                  <a:tcPr marT="91425" marB="91425" marR="91425" marL="91425"/>
                </a:tc>
                <a:tc>
                  <a:txBody>
                    <a:bodyPr/>
                    <a:lstStyle/>
                    <a:p>
                      <a:pPr indent="0" lvl="0" marL="0" rtl="0" algn="l">
                        <a:spcBef>
                          <a:spcPts val="0"/>
                        </a:spcBef>
                        <a:spcAft>
                          <a:spcPts val="0"/>
                        </a:spcAft>
                        <a:buNone/>
                      </a:pPr>
                      <a:r>
                        <a:rPr lang="id"/>
                        <a:t>Parameter harus floating point</a:t>
                      </a:r>
                      <a:endParaRPr/>
                    </a:p>
                  </a:txBody>
                  <a:tcPr marT="91425" marB="91425" marR="91425" marL="91425"/>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3000000" cy="3000000"/>
        </p:xfrm>
        <a:graphic>
          <a:graphicData uri="http://schemas.openxmlformats.org/drawingml/2006/table">
            <a:tbl>
              <a:tblPr>
                <a:noFill/>
                <a:tableStyleId>{AF9283CB-2FEA-42E7-BC5C-BE0FD63B422D}</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int</a:t>
                      </a:r>
                      <a:endParaRPr/>
                    </a:p>
                  </a:txBody>
                  <a:tcPr marT="91425" marB="91425" marR="91425" marL="91425"/>
                </a:tc>
                <a:tc>
                  <a:txBody>
                    <a:bodyPr/>
                    <a:lstStyle/>
                    <a:p>
                      <a:pPr indent="0" lvl="0" marL="0" rtl="0" algn="l">
                        <a:spcBef>
                          <a:spcPts val="0"/>
                        </a:spcBef>
                        <a:spcAft>
                          <a:spcPts val="0"/>
                        </a:spcAft>
                        <a:buNone/>
                      </a:pPr>
                      <a:r>
                        <a:rPr lang="id"/>
                        <a:t>Parameter harus integer number</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Parameter harus string</a:t>
                      </a:r>
                      <a:endParaRPr/>
                    </a:p>
                  </a:txBody>
                  <a:tcPr marT="91425" marB="91425" marR="91425" marL="91425"/>
                </a:tc>
              </a:tr>
              <a:tr h="381000">
                <a:tc>
                  <a:txBody>
                    <a:bodyPr/>
                    <a:lstStyle/>
                    <a:p>
                      <a:pPr indent="0" lvl="0" marL="0" rtl="0" algn="l">
                        <a:spcBef>
                          <a:spcPts val="0"/>
                        </a:spcBef>
                        <a:spcAft>
                          <a:spcPts val="0"/>
                        </a:spcAft>
                        <a:buNone/>
                      </a:pPr>
                      <a:r>
                        <a:rPr lang="id"/>
                        <a:t>interable</a:t>
                      </a:r>
                      <a:endParaRPr/>
                    </a:p>
                  </a:txBody>
                  <a:tcPr marT="91425" marB="91425" marR="91425" marL="91425"/>
                </a:tc>
                <a:tc>
                  <a:txBody>
                    <a:bodyPr/>
                    <a:lstStyle/>
                    <a:p>
                      <a:pPr indent="0" lvl="0" marL="0" rtl="0" algn="l">
                        <a:spcBef>
                          <a:spcPts val="0"/>
                        </a:spcBef>
                        <a:spcAft>
                          <a:spcPts val="0"/>
                        </a:spcAft>
                        <a:buNone/>
                      </a:pPr>
                      <a:r>
                        <a:rPr lang="id"/>
                        <a:t>Parameter harus array atau tipe Traversable</a:t>
                      </a:r>
                      <a:endParaRPr/>
                    </a:p>
                  </a:txBody>
                  <a:tcPr marT="91425" marB="91425" marR="91425" marL="91425"/>
                </a:tc>
              </a:tr>
              <a:tr h="381000">
                <a:tc>
                  <a:txBody>
                    <a:bodyPr/>
                    <a:lstStyle/>
                    <a:p>
                      <a:pPr indent="0" lvl="0" marL="0" rtl="0" algn="l">
                        <a:spcBef>
                          <a:spcPts val="0"/>
                        </a:spcBef>
                        <a:spcAft>
                          <a:spcPts val="0"/>
                        </a:spcAft>
                        <a:buNone/>
                      </a:pPr>
                      <a:r>
                        <a:rPr lang="id"/>
                        <a:t>object</a:t>
                      </a:r>
                      <a:endParaRPr/>
                    </a:p>
                  </a:txBody>
                  <a:tcPr marT="91425" marB="91425" marR="91425" marL="91425"/>
                </a:tc>
                <a:tc>
                  <a:txBody>
                    <a:bodyPr/>
                    <a:lstStyle/>
                    <a:p>
                      <a:pPr indent="0" lvl="0" marL="0" rtl="0" algn="l">
                        <a:spcBef>
                          <a:spcPts val="0"/>
                        </a:spcBef>
                        <a:spcAft>
                          <a:spcPts val="0"/>
                        </a:spcAft>
                        <a:buNone/>
                      </a:pPr>
                      <a:r>
                        <a:rPr lang="id"/>
                        <a:t>Parameter harus sebuah object</a:t>
                      </a:r>
                      <a:endParaRPr/>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Variable-length Argument List</a:t>
            </a:r>
            <a:endParaRPr/>
          </a:p>
        </p:txBody>
      </p:sp>
      <p:sp>
        <p:nvSpPr>
          <p:cNvPr id="1116" name="Google Shape;1116;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Variable-length argument list merupakan kemampuan dimana kita bisa membuat sebuah parameter yang menerima banyak value</a:t>
            </a:r>
            <a:endParaRPr/>
          </a:p>
          <a:p>
            <a:pPr indent="-311150" lvl="0" marL="457200" rtl="0" algn="l">
              <a:spcBef>
                <a:spcPts val="0"/>
              </a:spcBef>
              <a:spcAft>
                <a:spcPts val="0"/>
              </a:spcAft>
              <a:buSzPts val="1300"/>
              <a:buChar char="●"/>
            </a:pPr>
            <a:r>
              <a:rPr lang="id"/>
              <a:t>Variable-length argument list secara otomatis akan membuat argument tersebut menjadi array, namun kita tidak perlu manual mengirim array ke functionnya</a:t>
            </a:r>
            <a:endParaRPr/>
          </a:p>
          <a:p>
            <a:pPr indent="-311150" lvl="0" marL="457200" rtl="0" algn="l">
              <a:spcBef>
                <a:spcPts val="0"/>
              </a:spcBef>
              <a:spcAft>
                <a:spcPts val="0"/>
              </a:spcAft>
              <a:buSzPts val="1300"/>
              <a:buChar char="●"/>
            </a:pPr>
            <a:r>
              <a:rPr lang="id"/>
              <a:t>Variable-length argument list hanya bisa dilakukan di argument posisi terakhir</a:t>
            </a:r>
            <a:endParaRPr/>
          </a:p>
          <a:p>
            <a:pPr indent="-311150" lvl="0" marL="457200" rtl="0" algn="l">
              <a:spcBef>
                <a:spcPts val="0"/>
              </a:spcBef>
              <a:spcAft>
                <a:spcPts val="0"/>
              </a:spcAft>
              <a:buSzPts val="1300"/>
              <a:buChar char="●"/>
            </a:pPr>
            <a:r>
              <a:rPr lang="id"/>
              <a:t>Untuk membuat variable-length argument list, kita bisa menggunakan tanda … (titik tiga kali) sebelum nama argument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nilai</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dihasilkan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PHP</a:t>
            </a:r>
            <a:endParaRPr/>
          </a:p>
        </p:txBody>
      </p:sp>
      <p:sp>
        <p:nvSpPr>
          <p:cNvPr id="189" name="Google Shape;18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kode program PHP diakhiri dengan extention .php</a:t>
            </a:r>
            <a:endParaRPr/>
          </a:p>
          <a:p>
            <a:pPr indent="-311150" lvl="0" marL="457200" rtl="0" algn="l">
              <a:spcBef>
                <a:spcPts val="0"/>
              </a:spcBef>
              <a:spcAft>
                <a:spcPts val="0"/>
              </a:spcAft>
              <a:buSzPts val="1300"/>
              <a:buChar char="●"/>
            </a:pPr>
            <a:r>
              <a:rPr lang="id"/>
              <a:t>Di awal kode program PHP, wajib menambahkan &lt;?php. Dan diakhir kode program php perlu ditambahkan ?&gt; (</a:t>
            </a:r>
            <a:r>
              <a:rPr lang="id"/>
              <a:t>tapi tidak wajib</a:t>
            </a:r>
            <a:r>
              <a:rPr lang="id"/>
              <a:t>)</a:t>
            </a:r>
            <a:endParaRPr/>
          </a:p>
          <a:p>
            <a:pPr indent="-311150" lvl="0" marL="457200" rtl="0" algn="l">
              <a:spcBef>
                <a:spcPts val="0"/>
              </a:spcBef>
              <a:spcAft>
                <a:spcPts val="0"/>
              </a:spcAft>
              <a:buSzPts val="1300"/>
              <a:buChar char="●"/>
            </a:pPr>
            <a:r>
              <a:rPr lang="id"/>
              <a:t>Nama file PHP tidak ada aturan, jadi kita bisa membuat file PHP seperti membuat file lain biasanya. Namun agar mempermudah saat menjalankan file PHP, direkomendasikan tidak menggunakan spasi.</a:t>
            </a:r>
            <a:endParaRPr/>
          </a:p>
          <a:p>
            <a:pPr indent="-311150" lvl="0" marL="457200" rtl="0" algn="l">
              <a:spcBef>
                <a:spcPts val="0"/>
              </a:spcBef>
              <a:spcAft>
                <a:spcPts val="0"/>
              </a:spcAft>
              <a:buSzPts val="1300"/>
              <a:buChar char="●"/>
            </a:pPr>
            <a:r>
              <a:rPr lang="id"/>
              <a:t>Untuk menampilkan tulisan di PHP, kita bisa menggunakan perintah echo</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Type Declarations</a:t>
            </a:r>
            <a:endParaRPr/>
          </a:p>
        </p:txBody>
      </p:sp>
      <p:sp>
        <p:nvSpPr>
          <p:cNvPr id="1151" name="Google Shape;1151;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argument, pada return value pun kita bisa mendeklarasikan tipe datanya</a:t>
            </a:r>
            <a:endParaRPr/>
          </a:p>
          <a:p>
            <a:pPr indent="-311150" lvl="0" marL="457200" rtl="0" algn="l">
              <a:spcBef>
                <a:spcPts val="0"/>
              </a:spcBef>
              <a:spcAft>
                <a:spcPts val="0"/>
              </a:spcAft>
              <a:buSzPts val="1300"/>
              <a:buChar char="●"/>
            </a:pPr>
            <a:r>
              <a:rPr lang="id"/>
              <a:t>Hal ini selain mempermudah kita ketika membaca tipe data kembalian function, bisa juga digunakan untuk menjaga jangan sampai kita mengembalikan tipe data yang salah di function</a:t>
            </a:r>
            <a:endParaRPr/>
          </a:p>
          <a:p>
            <a:pPr indent="-311150" lvl="0" marL="457200" rtl="0" algn="l">
              <a:spcBef>
                <a:spcPts val="0"/>
              </a:spcBef>
              <a:spcAft>
                <a:spcPts val="0"/>
              </a:spcAft>
              <a:buSzPts val="1300"/>
              <a:buChar char="●"/>
            </a:pPr>
            <a:r>
              <a:rPr lang="id"/>
              <a:t>Untuk mendeklarasikan tipe data kembalian function, setelah kurung () kita bisa tambahkan : diikuti tipe data kembaliannya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
        <p:nvSpPr>
          <p:cNvPr id="1168" name="Google Shape;1168;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konsep yang bernama variable function</a:t>
            </a:r>
            <a:endParaRPr/>
          </a:p>
          <a:p>
            <a:pPr indent="-311150" lvl="0" marL="457200" rtl="0" algn="l">
              <a:spcBef>
                <a:spcPts val="0"/>
              </a:spcBef>
              <a:spcAft>
                <a:spcPts val="0"/>
              </a:spcAft>
              <a:buSzPts val="1300"/>
              <a:buChar char="●"/>
            </a:pPr>
            <a:r>
              <a:rPr lang="id"/>
              <a:t>Variable function adalah kemampuan memanggil sebuah function dari value yang terdapat di sebuah variable</a:t>
            </a:r>
            <a:endParaRPr/>
          </a:p>
          <a:p>
            <a:pPr indent="-311150" lvl="0" marL="457200" rtl="0" algn="l">
              <a:spcBef>
                <a:spcPts val="0"/>
              </a:spcBef>
              <a:spcAft>
                <a:spcPts val="0"/>
              </a:spcAft>
              <a:buSzPts val="1300"/>
              <a:buChar char="●"/>
            </a:pPr>
            <a:r>
              <a:rPr lang="id"/>
              <a:t>Untuk menggunakan variable function, kita bisa secara langsung memanggil $namaVariable(), jika ingin menambahkan argument, kita bisa menggunakan $namaVariable(argument)</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191" name="Google Shape;1191;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function adalah function tanpa nama, di PHP disebut juga dengan Closure</a:t>
            </a:r>
            <a:endParaRPr/>
          </a:p>
          <a:p>
            <a:pPr indent="-311150" lvl="0" marL="457200" rtl="0" algn="l">
              <a:spcBef>
                <a:spcPts val="0"/>
              </a:spcBef>
              <a:spcAft>
                <a:spcPts val="0"/>
              </a:spcAft>
              <a:buSzPts val="1300"/>
              <a:buChar char="●"/>
            </a:pPr>
            <a:r>
              <a:rPr lang="id"/>
              <a:t>Anonymous function biasanya digunakan sebagai argument atau sebagai value di variable</a:t>
            </a:r>
            <a:endParaRPr/>
          </a:p>
          <a:p>
            <a:pPr indent="-311150" lvl="0" marL="457200" rtl="0" algn="l">
              <a:spcBef>
                <a:spcPts val="0"/>
              </a:spcBef>
              <a:spcAft>
                <a:spcPts val="0"/>
              </a:spcAft>
              <a:buSzPts val="1300"/>
              <a:buChar char="●"/>
            </a:pPr>
            <a:r>
              <a:rPr lang="id"/>
              <a:t>Anonymous function membuat kita bisa mengirim function sebagai argument di function lainnya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 di Luar Closure</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anonymous function tidak bisa mengakses variabel yang terdapat diluar function</a:t>
            </a:r>
            <a:endParaRPr/>
          </a:p>
          <a:p>
            <a:pPr indent="-311150" lvl="0" marL="457200" rtl="0" algn="l">
              <a:spcBef>
                <a:spcPts val="0"/>
              </a:spcBef>
              <a:spcAft>
                <a:spcPts val="0"/>
              </a:spcAft>
              <a:buSzPts val="1300"/>
              <a:buChar char="●"/>
            </a:pPr>
            <a:r>
              <a:rPr lang="id"/>
              <a:t>Jika kita ingin menggunakan variable yang terdapat diluar anonymous function, kita perlu secara explicit menyebutkannya menggunakan kata kunci use lalu diikuti variable-variable yang ingin kita gunakan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226" name="Google Shape;1226;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diperkenalkan di PHP 7.4 sebagai alternative anonymous function yang lebih sederhana pembuatannya</a:t>
            </a:r>
            <a:endParaRPr/>
          </a:p>
          <a:p>
            <a:pPr indent="-311150" lvl="0" marL="457200" rtl="0" algn="l">
              <a:spcBef>
                <a:spcPts val="0"/>
              </a:spcBef>
              <a:spcAft>
                <a:spcPts val="0"/>
              </a:spcAft>
              <a:buSzPts val="1300"/>
              <a:buChar char="●"/>
            </a:pPr>
            <a:r>
              <a:rPr lang="id"/>
              <a:t>Secara garis besar, sebenarnya arrow function dan anonymous function adalah dua hal yang sama</a:t>
            </a:r>
            <a:endParaRPr/>
          </a:p>
          <a:p>
            <a:pPr indent="-311150" lvl="0" marL="457200" rtl="0" algn="l">
              <a:spcBef>
                <a:spcPts val="0"/>
              </a:spcBef>
              <a:spcAft>
                <a:spcPts val="0"/>
              </a:spcAft>
              <a:buSzPts val="1300"/>
              <a:buChar char="●"/>
            </a:pPr>
            <a:r>
              <a:rPr lang="id"/>
              <a:t>Hal yang membedakan di arrow function adalah, secara otomatis variable diluar closure bisa digunakan, tidak seperti di anonymous function yang harus disebutkan secara manual menggunakan kata kunci use</a:t>
            </a:r>
            <a:endParaRPr/>
          </a:p>
          <a:p>
            <a:pPr indent="-311150" lvl="0" marL="457200" rtl="0" algn="l">
              <a:spcBef>
                <a:spcPts val="0"/>
              </a:spcBef>
              <a:spcAft>
                <a:spcPts val="0"/>
              </a:spcAft>
              <a:buSzPts val="1300"/>
              <a:buChar char="●"/>
            </a:pPr>
            <a:r>
              <a:rPr lang="id"/>
              <a:t>Pembuatan arrow function tidak menggunakan kata kunci function, melainkan fn</a:t>
            </a:r>
            <a:endParaRPr/>
          </a:p>
          <a:p>
            <a:pPr indent="-311150" lvl="0" marL="457200" rtl="0" algn="l">
              <a:spcBef>
                <a:spcPts val="0"/>
              </a:spcBef>
              <a:spcAft>
                <a:spcPts val="0"/>
              </a:spcAft>
              <a:buSzPts val="1300"/>
              <a:buChar char="●"/>
            </a:pPr>
            <a:r>
              <a:rPr lang="id"/>
              <a:t>Arrow function di khususnya untuk pembuatan function yang sederhana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a:t>
            </a:r>
            <a:endParaRPr/>
          </a:p>
        </p:txBody>
      </p:sp>
      <p:pic>
        <p:nvPicPr>
          <p:cNvPr id="1232" name="Google Shape;1232;p208"/>
          <p:cNvPicPr preferRelativeResize="0"/>
          <p:nvPr/>
        </p:nvPicPr>
        <p:blipFill>
          <a:blip r:embed="rId3">
            <a:alphaModFix/>
          </a:blip>
          <a:stretch>
            <a:fillRect/>
          </a:stretch>
        </p:blipFill>
        <p:spPr>
          <a:xfrm>
            <a:off x="152400" y="2006250"/>
            <a:ext cx="8839200" cy="229479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
        <p:nvSpPr>
          <p:cNvPr id="1243" name="Google Shape;1243;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Callback adalah sebuah mekanisme sebuah function memanggil function lainnya sesuai dengan yang diberikan di argument</a:t>
            </a:r>
            <a:endParaRPr/>
          </a:p>
          <a:p>
            <a:pPr indent="-311150" lvl="0" marL="457200" rtl="0" algn="l">
              <a:spcBef>
                <a:spcPts val="0"/>
              </a:spcBef>
              <a:spcAft>
                <a:spcPts val="0"/>
              </a:spcAft>
              <a:buSzPts val="1300"/>
              <a:buChar char="●"/>
            </a:pPr>
            <a:r>
              <a:rPr lang="id"/>
              <a:t>Hal ini sebenarnya sudah kita lakukan di materi Variable Function dan Anonymous Function</a:t>
            </a:r>
            <a:endParaRPr/>
          </a:p>
          <a:p>
            <a:pPr indent="-311150" lvl="0" marL="457200" rtl="0" algn="l">
              <a:spcBef>
                <a:spcPts val="0"/>
              </a:spcBef>
              <a:spcAft>
                <a:spcPts val="0"/>
              </a:spcAft>
              <a:buSzPts val="1300"/>
              <a:buChar char="●"/>
            </a:pPr>
            <a:r>
              <a:rPr lang="id"/>
              <a:t>Namun di PHP ada cara lain untuk implementasi callback, yaitu menggunakan tipe data callable</a:t>
            </a:r>
            <a:endParaRPr/>
          </a:p>
          <a:p>
            <a:pPr indent="-311150" lvl="0" marL="457200" rtl="0" algn="l">
              <a:spcBef>
                <a:spcPts val="0"/>
              </a:spcBef>
              <a:spcAft>
                <a:spcPts val="0"/>
              </a:spcAft>
              <a:buSzPts val="1300"/>
              <a:buChar char="●"/>
            </a:pPr>
            <a:r>
              <a:rPr lang="id"/>
              <a:t>Dan untuk memanggil callback function tersebut, kita bisa menggunakan function call_user_func(callable, arguments)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Callback Function</a:t>
            </a:r>
            <a:endParaRPr/>
          </a:p>
        </p:txBody>
      </p:sp>
      <p:pic>
        <p:nvPicPr>
          <p:cNvPr id="1249" name="Google Shape;1249;p211"/>
          <p:cNvPicPr preferRelativeResize="0"/>
          <p:nvPr/>
        </p:nvPicPr>
        <p:blipFill>
          <a:blip r:embed="rId3">
            <a:alphaModFix/>
          </a:blip>
          <a:stretch>
            <a:fillRect/>
          </a:stretch>
        </p:blipFill>
        <p:spPr>
          <a:xfrm>
            <a:off x="152400" y="2006250"/>
            <a:ext cx="8488167"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a:t>
            </a:r>
            <a:endParaRPr/>
          </a:p>
        </p:txBody>
      </p:sp>
      <p:sp>
        <p:nvSpPr>
          <p:cNvPr id="201" name="Google Shape;20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php NamaFile.php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a:p>
            <a:pPr indent="0" lvl="0" marL="0" rtl="0" algn="l">
              <a:spcBef>
                <a:spcPts val="1600"/>
              </a:spcBef>
              <a:spcAft>
                <a:spcPts val="160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Dengan Recursive</a:t>
            </a:r>
            <a:endParaRPr/>
          </a:p>
        </p:txBody>
      </p:sp>
      <p:sp>
        <p:nvSpPr>
          <p:cNvPr id="1278" name="Google Shape;1278;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memory overflow, yaitu error dimana memory terlalu banyak digunakan di PHP</a:t>
            </a:r>
            <a:endParaRPr/>
          </a:p>
          <a:p>
            <a:pPr indent="-311150" lvl="0" marL="457200" rtl="0" algn="l">
              <a:spcBef>
                <a:spcPts val="0"/>
              </a:spcBef>
              <a:spcAft>
                <a:spcPts val="0"/>
              </a:spcAft>
              <a:buSzPts val="1300"/>
              <a:buChar char="●"/>
            </a:pPr>
            <a:r>
              <a:rPr lang="id"/>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95" name="Google Shape;1295;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membuat program, kita sering menempatkan komentar di kode program tersebut</a:t>
            </a:r>
            <a:endParaRPr/>
          </a:p>
          <a:p>
            <a:pPr indent="-311150" lvl="0" marL="457200" rtl="0" algn="l">
              <a:spcBef>
                <a:spcPts val="0"/>
              </a:spcBef>
              <a:spcAft>
                <a:spcPts val="0"/>
              </a:spcAft>
              <a:buSzPts val="1300"/>
              <a:buChar char="●"/>
            </a:pPr>
            <a:r>
              <a:rPr lang="id"/>
              <a:t>Komentar adalah kode program yang akan di hiraukan saat kode program kita dijalankan</a:t>
            </a:r>
            <a:endParaRPr/>
          </a:p>
          <a:p>
            <a:pPr indent="-311150" lvl="0" marL="457200" rtl="0" algn="l">
              <a:spcBef>
                <a:spcPts val="0"/>
              </a:spcBef>
              <a:spcAft>
                <a:spcPts val="0"/>
              </a:spcAft>
              <a:buSzPts val="1300"/>
              <a:buChar char="●"/>
            </a:pPr>
            <a:r>
              <a:rPr lang="id"/>
              <a:t>Biasanya komentar digunakan untuk dokumentasi</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1312" name="Google Shape;1312;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saya pernah menggunakan beberapa function bawaan dari PHP untuk memanipulasi data string.</a:t>
            </a:r>
            <a:endParaRPr/>
          </a:p>
          <a:p>
            <a:pPr indent="-311150" lvl="0" marL="457200" rtl="0" algn="l">
              <a:spcBef>
                <a:spcPts val="0"/>
              </a:spcBef>
              <a:spcAft>
                <a:spcPts val="0"/>
              </a:spcAft>
              <a:buSzPts val="1300"/>
              <a:buChar char="●"/>
            </a:pPr>
            <a:r>
              <a:rPr lang="id"/>
              <a:t>Sebenarnya banyak sekali function bawaan PHP yang bisa kita gunakan untuk memanipulasi string</a:t>
            </a:r>
            <a:endParaRPr/>
          </a:p>
          <a:p>
            <a:pPr indent="-311150" lvl="0" marL="457200" rtl="0" algn="l">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3000000" cy="3000000"/>
        </p:xfrm>
        <a:graphic>
          <a:graphicData uri="http://schemas.openxmlformats.org/drawingml/2006/table">
            <a:tbl>
              <a:tblPr>
                <a:noFill/>
                <a:tableStyleId>{AF9283CB-2FEA-42E7-BC5C-BE0FD63B422D}</a:tableStyleId>
              </a:tblPr>
              <a:tblGrid>
                <a:gridCol w="1970725"/>
                <a:gridCol w="5268275"/>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join() / implode()</a:t>
                      </a:r>
                      <a:endParaRPr/>
                    </a:p>
                  </a:txBody>
                  <a:tcPr marT="91425" marB="91425" marR="91425" marL="91425"/>
                </a:tc>
                <a:tc>
                  <a:txBody>
                    <a:bodyPr/>
                    <a:lstStyle/>
                    <a:p>
                      <a:pPr indent="0" lvl="0" marL="0" rtl="0" algn="l">
                        <a:spcBef>
                          <a:spcPts val="0"/>
                        </a:spcBef>
                        <a:spcAft>
                          <a:spcPts val="0"/>
                        </a:spcAft>
                        <a:buNone/>
                      </a:pPr>
                      <a:r>
                        <a:rPr lang="id"/>
                        <a:t>Menggabungkan array menjadi string</a:t>
                      </a:r>
                      <a:endParaRPr/>
                    </a:p>
                  </a:txBody>
                  <a:tcPr marT="91425" marB="91425" marR="91425" marL="91425"/>
                </a:tc>
              </a:tr>
              <a:tr h="381000">
                <a:tc>
                  <a:txBody>
                    <a:bodyPr/>
                    <a:lstStyle/>
                    <a:p>
                      <a:pPr indent="0" lvl="0" marL="0" rtl="0" algn="l">
                        <a:spcBef>
                          <a:spcPts val="0"/>
                        </a:spcBef>
                        <a:spcAft>
                          <a:spcPts val="0"/>
                        </a:spcAft>
                        <a:buNone/>
                      </a:pPr>
                      <a:r>
                        <a:rPr lang="id"/>
                        <a:t>explode()</a:t>
                      </a:r>
                      <a:endParaRPr/>
                    </a:p>
                  </a:txBody>
                  <a:tcPr marT="91425" marB="91425" marR="91425" marL="91425"/>
                </a:tc>
                <a:tc>
                  <a:txBody>
                    <a:bodyPr/>
                    <a:lstStyle/>
                    <a:p>
                      <a:pPr indent="0" lvl="0" marL="0" rtl="0" algn="l">
                        <a:spcBef>
                          <a:spcPts val="0"/>
                        </a:spcBef>
                        <a:spcAft>
                          <a:spcPts val="0"/>
                        </a:spcAft>
                        <a:buNone/>
                      </a:pPr>
                      <a:r>
                        <a:rPr lang="id"/>
                        <a:t>Memecah string menjadi array</a:t>
                      </a:r>
                      <a:endParaRPr/>
                    </a:p>
                  </a:txBody>
                  <a:tcPr marT="91425" marB="91425" marR="91425" marL="91425"/>
                </a:tc>
              </a:tr>
              <a:tr h="381000">
                <a:tc>
                  <a:txBody>
                    <a:bodyPr/>
                    <a:lstStyle/>
                    <a:p>
                      <a:pPr indent="0" lvl="0" marL="0" rtl="0" algn="l">
                        <a:spcBef>
                          <a:spcPts val="0"/>
                        </a:spcBef>
                        <a:spcAft>
                          <a:spcPts val="0"/>
                        </a:spcAft>
                        <a:buNone/>
                      </a:pPr>
                      <a:r>
                        <a:rPr lang="id"/>
                        <a:t>strtolower() </a:t>
                      </a:r>
                      <a:endParaRPr/>
                    </a:p>
                  </a:txBody>
                  <a:tcPr marT="91425" marB="91425" marR="91425" marL="91425"/>
                </a:tc>
                <a:tc>
                  <a:txBody>
                    <a:bodyPr/>
                    <a:lstStyle/>
                    <a:p>
                      <a:pPr indent="0" lvl="0" marL="0" rtl="0" algn="l">
                        <a:spcBef>
                          <a:spcPts val="0"/>
                        </a:spcBef>
                        <a:spcAft>
                          <a:spcPts val="0"/>
                        </a:spcAft>
                        <a:buNone/>
                      </a:pPr>
                      <a:r>
                        <a:rPr lang="id"/>
                        <a:t>Mengubah string menjadi lowercase</a:t>
                      </a:r>
                      <a:endParaRPr/>
                    </a:p>
                  </a:txBody>
                  <a:tcPr marT="91425" marB="91425" marR="91425" marL="91425"/>
                </a:tc>
              </a:tr>
              <a:tr h="381000">
                <a:tc>
                  <a:txBody>
                    <a:bodyPr/>
                    <a:lstStyle/>
                    <a:p>
                      <a:pPr indent="0" lvl="0" marL="0" rtl="0" algn="l">
                        <a:spcBef>
                          <a:spcPts val="0"/>
                        </a:spcBef>
                        <a:spcAft>
                          <a:spcPts val="0"/>
                        </a:spcAft>
                        <a:buNone/>
                      </a:pPr>
                      <a:r>
                        <a:rPr lang="id"/>
                        <a:t>strtoupper()</a:t>
                      </a:r>
                      <a:endParaRPr/>
                    </a:p>
                  </a:txBody>
                  <a:tcPr marT="91425" marB="91425" marR="91425" marL="91425"/>
                </a:tc>
                <a:tc>
                  <a:txBody>
                    <a:bodyPr/>
                    <a:lstStyle/>
                    <a:p>
                      <a:pPr indent="0" lvl="0" marL="0" rtl="0" algn="l">
                        <a:spcBef>
                          <a:spcPts val="0"/>
                        </a:spcBef>
                        <a:spcAft>
                          <a:spcPts val="0"/>
                        </a:spcAft>
                        <a:buNone/>
                      </a:pPr>
                      <a:r>
                        <a:rPr lang="id"/>
                        <a:t>Mengubah string menjadi uppercase</a:t>
                      </a:r>
                      <a:endParaRPr/>
                    </a:p>
                  </a:txBody>
                  <a:tcPr marT="91425" marB="91425" marR="91425" marL="91425"/>
                </a:tc>
              </a:tr>
              <a:tr h="381000">
                <a:tc>
                  <a:txBody>
                    <a:bodyPr/>
                    <a:lstStyle/>
                    <a:p>
                      <a:pPr indent="0" lvl="0" marL="0" rtl="0" algn="l">
                        <a:spcBef>
                          <a:spcPts val="0"/>
                        </a:spcBef>
                        <a:spcAft>
                          <a:spcPts val="0"/>
                        </a:spcAft>
                        <a:buNone/>
                      </a:pPr>
                      <a:r>
                        <a:rPr lang="id"/>
                        <a:t>substr()</a:t>
                      </a:r>
                      <a:endParaRPr/>
                    </a:p>
                  </a:txBody>
                  <a:tcPr marT="91425" marB="91425" marR="91425" marL="91425"/>
                </a:tc>
                <a:tc>
                  <a:txBody>
                    <a:bodyPr/>
                    <a:lstStyle/>
                    <a:p>
                      <a:pPr indent="0" lvl="0" marL="0" rtl="0" algn="l">
                        <a:spcBef>
                          <a:spcPts val="0"/>
                        </a:spcBef>
                        <a:spcAft>
                          <a:spcPts val="0"/>
                        </a:spcAft>
                        <a:buNone/>
                      </a:pPr>
                      <a:r>
                        <a:rPr lang="id"/>
                        <a:t>Mengambil sebagian string</a:t>
                      </a:r>
                      <a:endParaRPr/>
                    </a:p>
                  </a:txBody>
                  <a:tcPr marT="91425" marB="91425" marR="91425" marL="91425"/>
                </a:tc>
              </a:tr>
              <a:tr h="381000">
                <a:tc>
                  <a:txBody>
                    <a:bodyPr/>
                    <a:lstStyle/>
                    <a:p>
                      <a:pPr indent="0" lvl="0" marL="0" rtl="0" algn="l">
                        <a:spcBef>
                          <a:spcPts val="0"/>
                        </a:spcBef>
                        <a:spcAft>
                          <a:spcPts val="0"/>
                        </a:spcAft>
                        <a:buNone/>
                      </a:pPr>
                      <a:r>
                        <a:rPr lang="id"/>
                        <a:t>trim()</a:t>
                      </a:r>
                      <a:endParaRPr/>
                    </a:p>
                  </a:txBody>
                  <a:tcPr marT="91425" marB="91425" marR="91425" marL="91425"/>
                </a:tc>
                <a:tc>
                  <a:txBody>
                    <a:bodyPr/>
                    <a:lstStyle/>
                    <a:p>
                      <a:pPr indent="0" lvl="0" marL="0" rtl="0" algn="l">
                        <a:spcBef>
                          <a:spcPts val="0"/>
                        </a:spcBef>
                        <a:spcAft>
                          <a:spcPts val="0"/>
                        </a:spcAft>
                        <a:buNone/>
                      </a:pPr>
                      <a:r>
                        <a:rPr lang="id"/>
                        <a:t>Menghapus whitespace di depan dan belakang string</a:t>
                      </a:r>
                      <a:endParaRPr/>
                    </a:p>
                  </a:txBody>
                  <a:tcPr marT="91425" marB="91425" marR="91425" marL="91425"/>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Function</a:t>
            </a:r>
            <a:endParaRPr/>
          </a:p>
        </p:txBody>
      </p:sp>
      <p:pic>
        <p:nvPicPr>
          <p:cNvPr id="1324" name="Google Shape;1324;p224"/>
          <p:cNvPicPr preferRelativeResize="0"/>
          <p:nvPr/>
        </p:nvPicPr>
        <p:blipFill>
          <a:blip r:embed="rId3">
            <a:alphaModFix/>
          </a:blip>
          <a:stretch>
            <a:fillRect/>
          </a:stretch>
        </p:blipFill>
        <p:spPr>
          <a:xfrm>
            <a:off x="152400" y="2006250"/>
            <a:ext cx="8839199" cy="245620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a:t>
            </a:r>
            <a:r>
              <a:rPr lang="id"/>
              <a:t> Function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Function</a:t>
            </a:r>
            <a:endParaRPr/>
          </a:p>
        </p:txBody>
      </p:sp>
      <p:sp>
        <p:nvSpPr>
          <p:cNvPr id="1335" name="Google Shape;1335;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juga terdapat banyak sekali function bawaan yang bisa kita gunakan untuk memanipulasi data Array</a:t>
            </a:r>
            <a:endParaRPr/>
          </a:p>
          <a:p>
            <a:pPr indent="-311150" lvl="0" marL="457200" rtl="0" algn="l">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3000000" cy="3000000"/>
        </p:xfrm>
        <a:graphic>
          <a:graphicData uri="http://schemas.openxmlformats.org/drawingml/2006/table">
            <a:tbl>
              <a:tblPr>
                <a:noFill/>
                <a:tableStyleId>{AF9283CB-2FEA-42E7-BC5C-BE0FD63B422D}</a:tableStyleId>
              </a:tblPr>
              <a:tblGrid>
                <a:gridCol w="1749850"/>
                <a:gridCol w="5489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array_keys()</a:t>
                      </a:r>
                      <a:endParaRPr/>
                    </a:p>
                  </a:txBody>
                  <a:tcPr marT="91425" marB="91425" marR="91425" marL="91425"/>
                </a:tc>
                <a:tc>
                  <a:txBody>
                    <a:bodyPr/>
                    <a:lstStyle/>
                    <a:p>
                      <a:pPr indent="0" lvl="0" marL="0" rtl="0" algn="l">
                        <a:spcBef>
                          <a:spcPts val="0"/>
                        </a:spcBef>
                        <a:spcAft>
                          <a:spcPts val="0"/>
                        </a:spcAft>
                        <a:buNone/>
                      </a:pPr>
                      <a:r>
                        <a:rPr lang="id"/>
                        <a:t>Mengambil semua keys milik array</a:t>
                      </a:r>
                      <a:endParaRPr/>
                    </a:p>
                  </a:txBody>
                  <a:tcPr marT="91425" marB="91425" marR="91425" marL="91425"/>
                </a:tc>
              </a:tr>
              <a:tr h="381000">
                <a:tc>
                  <a:txBody>
                    <a:bodyPr/>
                    <a:lstStyle/>
                    <a:p>
                      <a:pPr indent="0" lvl="0" marL="0" rtl="0" algn="l">
                        <a:spcBef>
                          <a:spcPts val="0"/>
                        </a:spcBef>
                        <a:spcAft>
                          <a:spcPts val="0"/>
                        </a:spcAft>
                        <a:buNone/>
                      </a:pPr>
                      <a:r>
                        <a:rPr lang="id"/>
                        <a:t>array_values()</a:t>
                      </a:r>
                      <a:endParaRPr/>
                    </a:p>
                  </a:txBody>
                  <a:tcPr marT="91425" marB="91425" marR="91425" marL="91425"/>
                </a:tc>
                <a:tc>
                  <a:txBody>
                    <a:bodyPr/>
                    <a:lstStyle/>
                    <a:p>
                      <a:pPr indent="0" lvl="0" marL="0" rtl="0" algn="l">
                        <a:spcBef>
                          <a:spcPts val="0"/>
                        </a:spcBef>
                        <a:spcAft>
                          <a:spcPts val="0"/>
                        </a:spcAft>
                        <a:buNone/>
                      </a:pPr>
                      <a:r>
                        <a:rPr lang="id"/>
                        <a:t>Mengambil semua values milik array</a:t>
                      </a:r>
                      <a:endParaRPr/>
                    </a:p>
                  </a:txBody>
                  <a:tcPr marT="91425" marB="91425" marR="91425" marL="91425"/>
                </a:tc>
              </a:tr>
              <a:tr h="381000">
                <a:tc>
                  <a:txBody>
                    <a:bodyPr/>
                    <a:lstStyle/>
                    <a:p>
                      <a:pPr indent="0" lvl="0" marL="0" rtl="0" algn="l">
                        <a:spcBef>
                          <a:spcPts val="0"/>
                        </a:spcBef>
                        <a:spcAft>
                          <a:spcPts val="0"/>
                        </a:spcAft>
                        <a:buNone/>
                      </a:pPr>
                      <a:r>
                        <a:rPr lang="id"/>
                        <a:t>array_map()</a:t>
                      </a:r>
                      <a:endParaRPr/>
                    </a:p>
                  </a:txBody>
                  <a:tcPr marT="91425" marB="91425" marR="91425" marL="91425"/>
                </a:tc>
                <a:tc>
                  <a:txBody>
                    <a:bodyPr/>
                    <a:lstStyle/>
                    <a:p>
                      <a:pPr indent="0" lvl="0" marL="0" rtl="0" algn="l">
                        <a:spcBef>
                          <a:spcPts val="0"/>
                        </a:spcBef>
                        <a:spcAft>
                          <a:spcPts val="0"/>
                        </a:spcAft>
                        <a:buNone/>
                      </a:pPr>
                      <a:r>
                        <a:rPr lang="id"/>
                        <a:t>Mengubah semua data array dengan callback</a:t>
                      </a:r>
                      <a:endParaRPr/>
                    </a:p>
                  </a:txBody>
                  <a:tcPr marT="91425" marB="91425" marR="91425" marL="91425"/>
                </a:tc>
              </a:tr>
              <a:tr h="381000">
                <a:tc>
                  <a:txBody>
                    <a:bodyPr/>
                    <a:lstStyle/>
                    <a:p>
                      <a:pPr indent="0" lvl="0" marL="0" rtl="0" algn="l">
                        <a:spcBef>
                          <a:spcPts val="0"/>
                        </a:spcBef>
                        <a:spcAft>
                          <a:spcPts val="0"/>
                        </a:spcAft>
                        <a:buNone/>
                      </a:pPr>
                      <a:r>
                        <a:rPr lang="id"/>
                        <a:t>sort()</a:t>
                      </a:r>
                      <a:endParaRPr/>
                    </a:p>
                  </a:txBody>
                  <a:tcPr marT="91425" marB="91425" marR="91425" marL="91425"/>
                </a:tc>
                <a:tc>
                  <a:txBody>
                    <a:bodyPr/>
                    <a:lstStyle/>
                    <a:p>
                      <a:pPr indent="0" lvl="0" marL="0" rtl="0" algn="l">
                        <a:spcBef>
                          <a:spcPts val="0"/>
                        </a:spcBef>
                        <a:spcAft>
                          <a:spcPts val="0"/>
                        </a:spcAft>
                        <a:buNone/>
                      </a:pPr>
                      <a:r>
                        <a:rPr lang="id"/>
                        <a:t>Mengurutkan array</a:t>
                      </a:r>
                      <a:endParaRPr/>
                    </a:p>
                  </a:txBody>
                  <a:tcPr marT="91425" marB="91425" marR="91425" marL="91425"/>
                </a:tc>
              </a:tr>
              <a:tr h="381000">
                <a:tc>
                  <a:txBody>
                    <a:bodyPr/>
                    <a:lstStyle/>
                    <a:p>
                      <a:pPr indent="0" lvl="0" marL="0" rtl="0" algn="l">
                        <a:spcBef>
                          <a:spcPts val="0"/>
                        </a:spcBef>
                        <a:spcAft>
                          <a:spcPts val="0"/>
                        </a:spcAft>
                        <a:buNone/>
                      </a:pPr>
                      <a:r>
                        <a:rPr lang="id"/>
                        <a:t>rsort()</a:t>
                      </a:r>
                      <a:endParaRPr/>
                    </a:p>
                  </a:txBody>
                  <a:tcPr marT="91425" marB="91425" marR="91425" marL="91425"/>
                </a:tc>
                <a:tc>
                  <a:txBody>
                    <a:bodyPr/>
                    <a:lstStyle/>
                    <a:p>
                      <a:pPr indent="0" lvl="0" marL="0" rtl="0" algn="l">
                        <a:spcBef>
                          <a:spcPts val="0"/>
                        </a:spcBef>
                        <a:spcAft>
                          <a:spcPts val="0"/>
                        </a:spcAft>
                        <a:buNone/>
                      </a:pPr>
                      <a:r>
                        <a:rPr lang="id"/>
                        <a:t>Mengurutkan array terbalik</a:t>
                      </a:r>
                      <a:endParaRPr/>
                    </a:p>
                  </a:txBody>
                  <a:tcPr marT="91425" marB="91425" marR="91425" marL="91425"/>
                </a:tc>
              </a:tr>
              <a:tr h="381000">
                <a:tc>
                  <a:txBody>
                    <a:bodyPr/>
                    <a:lstStyle/>
                    <a:p>
                      <a:pPr indent="0" lvl="0" marL="0" rtl="0" algn="l">
                        <a:spcBef>
                          <a:spcPts val="0"/>
                        </a:spcBef>
                        <a:spcAft>
                          <a:spcPts val="0"/>
                        </a:spcAft>
                        <a:buNone/>
                      </a:pPr>
                      <a:r>
                        <a:rPr lang="id"/>
                        <a:t>shuffle()</a:t>
                      </a:r>
                      <a:endParaRPr/>
                    </a:p>
                  </a:txBody>
                  <a:tcPr marT="91425" marB="91425" marR="91425" marL="91425"/>
                </a:tc>
                <a:tc>
                  <a:txBody>
                    <a:bodyPr/>
                    <a:lstStyle/>
                    <a:p>
                      <a:pPr indent="0" lvl="0" marL="0" rtl="0" algn="l">
                        <a:spcBef>
                          <a:spcPts val="0"/>
                        </a:spcBef>
                        <a:spcAft>
                          <a:spcPts val="0"/>
                        </a:spcAft>
                        <a:buNone/>
                      </a:pPr>
                      <a:r>
                        <a:rPr lang="id"/>
                        <a:t>Mengubah posisi data di array secara random</a:t>
                      </a:r>
                      <a:endParaRPr/>
                    </a:p>
                  </a:txBody>
                  <a:tcPr marT="91425" marB="91425" marR="91425" marL="91425"/>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banyak sekali function dengan prefix is_</a:t>
            </a:r>
            <a:endParaRPr/>
          </a:p>
          <a:p>
            <a:pPr indent="-311150" lvl="0" marL="457200" rtl="0" algn="l">
              <a:spcBef>
                <a:spcPts val="0"/>
              </a:spcBef>
              <a:spcAft>
                <a:spcPts val="0"/>
              </a:spcAft>
              <a:buSzPts val="1300"/>
              <a:buChar char="●"/>
            </a:pPr>
            <a:r>
              <a:rPr lang="id"/>
              <a:t>Function-function ini rata-rata digunakan untuk mengecek tipe data dari sebuah data</a:t>
            </a:r>
            <a:endParaRPr/>
          </a:p>
          <a:p>
            <a:pPr indent="-311150" lvl="0" marL="457200" rtl="0" algn="l">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3000000" cy="3000000"/>
        </p:xfrm>
        <a:graphic>
          <a:graphicData uri="http://schemas.openxmlformats.org/drawingml/2006/table">
            <a:tbl>
              <a:tblPr>
                <a:noFill/>
                <a:tableStyleId>{AF9283CB-2FEA-42E7-BC5C-BE0FD63B422D}</a:tableStyleId>
              </a:tblPr>
              <a:tblGrid>
                <a:gridCol w="1820850"/>
                <a:gridCol w="5418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is_string()</a:t>
                      </a:r>
                      <a:endParaRPr/>
                    </a:p>
                  </a:txBody>
                  <a:tcPr marT="91425" marB="91425" marR="91425" marL="91425"/>
                </a:tc>
                <a:tc>
                  <a:txBody>
                    <a:bodyPr/>
                    <a:lstStyle/>
                    <a:p>
                      <a:pPr indent="0" lvl="0" marL="0" rtl="0" algn="l">
                        <a:spcBef>
                          <a:spcPts val="0"/>
                        </a:spcBef>
                        <a:spcAft>
                          <a:spcPts val="0"/>
                        </a:spcAft>
                        <a:buNone/>
                      </a:pPr>
                      <a:r>
                        <a:rPr lang="id"/>
                        <a:t>Apakah tipe data string</a:t>
                      </a:r>
                      <a:endParaRPr/>
                    </a:p>
                  </a:txBody>
                  <a:tcPr marT="91425" marB="91425" marR="91425" marL="91425"/>
                </a:tc>
              </a:tr>
              <a:tr h="381000">
                <a:tc>
                  <a:txBody>
                    <a:bodyPr/>
                    <a:lstStyle/>
                    <a:p>
                      <a:pPr indent="0" lvl="0" marL="0" rtl="0" algn="l">
                        <a:spcBef>
                          <a:spcPts val="0"/>
                        </a:spcBef>
                        <a:spcAft>
                          <a:spcPts val="0"/>
                        </a:spcAft>
                        <a:buNone/>
                      </a:pPr>
                      <a:r>
                        <a:rPr lang="id"/>
                        <a:t>is_bool()</a:t>
                      </a:r>
                      <a:endParaRPr/>
                    </a:p>
                  </a:txBody>
                  <a:tcPr marT="91425" marB="91425" marR="91425" marL="91425"/>
                </a:tc>
                <a:tc>
                  <a:txBody>
                    <a:bodyPr/>
                    <a:lstStyle/>
                    <a:p>
                      <a:pPr indent="0" lvl="0" marL="0" rtl="0" algn="l">
                        <a:spcBef>
                          <a:spcPts val="0"/>
                        </a:spcBef>
                        <a:spcAft>
                          <a:spcPts val="0"/>
                        </a:spcAft>
                        <a:buNone/>
                      </a:pPr>
                      <a:r>
                        <a:rPr lang="id"/>
                        <a:t>Apakah tipe data boolean</a:t>
                      </a:r>
                      <a:endParaRPr/>
                    </a:p>
                  </a:txBody>
                  <a:tcPr marT="91425" marB="91425" marR="91425" marL="91425"/>
                </a:tc>
              </a:tr>
              <a:tr h="381000">
                <a:tc>
                  <a:txBody>
                    <a:bodyPr/>
                    <a:lstStyle/>
                    <a:p>
                      <a:pPr indent="0" lvl="0" marL="0" rtl="0" algn="l">
                        <a:spcBef>
                          <a:spcPts val="0"/>
                        </a:spcBef>
                        <a:spcAft>
                          <a:spcPts val="0"/>
                        </a:spcAft>
                        <a:buNone/>
                      </a:pPr>
                      <a:r>
                        <a:rPr lang="id"/>
                        <a:t>is_int()</a:t>
                      </a:r>
                      <a:endParaRPr/>
                    </a:p>
                  </a:txBody>
                  <a:tcPr marT="91425" marB="91425" marR="91425" marL="91425"/>
                </a:tc>
                <a:tc>
                  <a:txBody>
                    <a:bodyPr/>
                    <a:lstStyle/>
                    <a:p>
                      <a:pPr indent="0" lvl="0" marL="0" rtl="0" algn="l">
                        <a:spcBef>
                          <a:spcPts val="0"/>
                        </a:spcBef>
                        <a:spcAft>
                          <a:spcPts val="0"/>
                        </a:spcAft>
                        <a:buNone/>
                      </a:pPr>
                      <a:r>
                        <a:rPr lang="id"/>
                        <a:t>Apakah tipe data number integer</a:t>
                      </a:r>
                      <a:endParaRPr/>
                    </a:p>
                  </a:txBody>
                  <a:tcPr marT="91425" marB="91425" marR="91425" marL="91425"/>
                </a:tc>
              </a:tr>
              <a:tr h="381000">
                <a:tc>
                  <a:txBody>
                    <a:bodyPr/>
                    <a:lstStyle/>
                    <a:p>
                      <a:pPr indent="0" lvl="0" marL="0" rtl="0" algn="l">
                        <a:spcBef>
                          <a:spcPts val="0"/>
                        </a:spcBef>
                        <a:spcAft>
                          <a:spcPts val="0"/>
                        </a:spcAft>
                        <a:buNone/>
                      </a:pPr>
                      <a:r>
                        <a:rPr lang="id"/>
                        <a:t>is_float()</a:t>
                      </a:r>
                      <a:endParaRPr/>
                    </a:p>
                  </a:txBody>
                  <a:tcPr marT="91425" marB="91425" marR="91425" marL="91425"/>
                </a:tc>
                <a:tc>
                  <a:txBody>
                    <a:bodyPr/>
                    <a:lstStyle/>
                    <a:p>
                      <a:pPr indent="0" lvl="0" marL="0" rtl="0" algn="l">
                        <a:spcBef>
                          <a:spcPts val="0"/>
                        </a:spcBef>
                        <a:spcAft>
                          <a:spcPts val="0"/>
                        </a:spcAft>
                        <a:buNone/>
                      </a:pPr>
                      <a:r>
                        <a:rPr lang="id"/>
                        <a:t>Apakah tipe data number floating point</a:t>
                      </a:r>
                      <a:endParaRPr/>
                    </a:p>
                  </a:txBody>
                  <a:tcPr marT="91425" marB="91425" marR="91425" marL="91425"/>
                </a:tc>
              </a:tr>
              <a:tr h="381000">
                <a:tc>
                  <a:txBody>
                    <a:bodyPr/>
                    <a:lstStyle/>
                    <a:p>
                      <a:pPr indent="0" lvl="0" marL="0" rtl="0" algn="l">
                        <a:spcBef>
                          <a:spcPts val="0"/>
                        </a:spcBef>
                        <a:spcAft>
                          <a:spcPts val="0"/>
                        </a:spcAft>
                        <a:buNone/>
                      </a:pPr>
                      <a:r>
                        <a:rPr lang="id"/>
                        <a:t>is_array()</a:t>
                      </a:r>
                      <a:endParaRPr/>
                    </a:p>
                  </a:txBody>
                  <a:tcPr marT="91425" marB="91425" marR="91425" marL="91425"/>
                </a:tc>
                <a:tc>
                  <a:txBody>
                    <a:bodyPr/>
                    <a:lstStyle/>
                    <a:p>
                      <a:pPr indent="0" lvl="0" marL="0" rtl="0" algn="l">
                        <a:spcBef>
                          <a:spcPts val="0"/>
                        </a:spcBef>
                        <a:spcAft>
                          <a:spcPts val="0"/>
                        </a:spcAft>
                        <a:buNone/>
                      </a:pPr>
                      <a:r>
                        <a:rPr lang="id"/>
                        <a:t>Apakah tipe data array</a:t>
                      </a:r>
                      <a:endParaRPr/>
                    </a:p>
                  </a:txBody>
                  <a:tcPr marT="91425" marB="91425" marR="91425" marL="91425"/>
                </a:tc>
              </a:tr>
              <a:tr h="381000">
                <a:tc>
                  <a:txBody>
                    <a:bodyPr/>
                    <a:lstStyle/>
                    <a:p>
                      <a:pPr indent="0" lvl="0" marL="0" rtl="0" algn="l">
                        <a:spcBef>
                          <a:spcPts val="0"/>
                        </a:spcBef>
                        <a:spcAft>
                          <a:spcPts val="0"/>
                        </a:spcAft>
                        <a:buNone/>
                      </a:pPr>
                      <a:r>
                        <a:rPr lang="id"/>
                        <a:t>is_callable()</a:t>
                      </a:r>
                      <a:endParaRPr/>
                    </a:p>
                  </a:txBody>
                  <a:tcPr marT="91425" marB="91425" marR="91425" marL="91425"/>
                </a:tc>
                <a:tc>
                  <a:txBody>
                    <a:bodyPr/>
                    <a:lstStyle/>
                    <a:p>
                      <a:pPr indent="0" lvl="0" marL="0" rtl="0" algn="l">
                        <a:spcBef>
                          <a:spcPts val="0"/>
                        </a:spcBef>
                        <a:spcAft>
                          <a:spcPts val="0"/>
                        </a:spcAft>
                        <a:buNone/>
                      </a:pPr>
                      <a:r>
                        <a:rPr lang="id"/>
                        <a:t>Apakah tipe data callable</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terdapat 2 jenis tipe data number</a:t>
            </a:r>
            <a:endParaRPr/>
          </a:p>
          <a:p>
            <a:pPr indent="-311150" lvl="0" marL="457200" rtl="0" algn="l">
              <a:spcBef>
                <a:spcPts val="1600"/>
              </a:spcBef>
              <a:spcAft>
                <a:spcPts val="0"/>
              </a:spcAft>
              <a:buSzPts val="1300"/>
              <a:buChar char="●"/>
            </a:pPr>
            <a:r>
              <a:rPr lang="id"/>
              <a:t>(int) </a:t>
            </a:r>
            <a:r>
              <a:rPr lang="id"/>
              <a:t>Bilangan bulat decimal (base 10), hexadecimal (base 16), octa (base 8), binary (base 2) dan</a:t>
            </a:r>
            <a:endParaRPr/>
          </a:p>
          <a:p>
            <a:pPr indent="-311150" lvl="0" marL="457200" rtl="0" algn="l">
              <a:spcBef>
                <a:spcPts val="0"/>
              </a:spcBef>
              <a:spcAft>
                <a:spcPts val="0"/>
              </a:spcAft>
              <a:buSzPts val="1300"/>
              <a:buChar char="●"/>
            </a:pPr>
            <a:r>
              <a:rPr lang="id"/>
              <a:t>(float) Bilangan pecahan</a:t>
            </a:r>
            <a:endParaRPr/>
          </a:p>
          <a:p>
            <a:pPr indent="0" lvl="0" marL="0" rtl="0" algn="l">
              <a:spcBef>
                <a:spcPts val="1600"/>
              </a:spcBef>
              <a:spcAft>
                <a:spcPts val="0"/>
              </a:spcAft>
              <a:buNone/>
            </a:pPr>
            <a:r>
              <a:rPr lang="id"/>
              <a:t>Di PHP kita bisa menambahkan _ (garis bawah) di angka, ini hanya untuk agar mudah dibaca, saat dijalankan, _ (garis bawah) tersebut akan di ignore</a:t>
            </a:r>
            <a:endParaRPr/>
          </a:p>
          <a:p>
            <a:pPr indent="0" lvl="0" marL="0" rtl="0" algn="l">
              <a:spcBef>
                <a:spcPts val="1600"/>
              </a:spcBef>
              <a:spcAft>
                <a:spcPts val="1600"/>
              </a:spcAft>
              <a:buNone/>
            </a:pPr>
            <a:r>
              <a:rPr lang="id"/>
              <a:t>Untuk angka negatif, kita bisa menggunakan tanda - (minus) di depan angka</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
        <p:nvSpPr>
          <p:cNvPr id="1381" name="Google Shape;1381;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ada baiknya tidak dibuat dalam satu file</a:t>
            </a:r>
            <a:endParaRPr/>
          </a:p>
          <a:p>
            <a:pPr indent="-311150" lvl="0" marL="457200" rtl="0" algn="l">
              <a:spcBef>
                <a:spcPts val="0"/>
              </a:spcBef>
              <a:spcAft>
                <a:spcPts val="0"/>
              </a:spcAft>
              <a:buSzPts val="1300"/>
              <a:buChar char="●"/>
            </a:pPr>
            <a:r>
              <a:rPr lang="id"/>
              <a:t>Lebih baik dipisah ke beberapa file agar kode program tidak terlalu bertumpuk di satu file</a:t>
            </a:r>
            <a:endParaRPr/>
          </a:p>
          <a:p>
            <a:pPr indent="-311150" lvl="0" marL="457200" rtl="0" algn="l">
              <a:spcBef>
                <a:spcPts val="0"/>
              </a:spcBef>
              <a:spcAft>
                <a:spcPts val="0"/>
              </a:spcAft>
              <a:buSzPts val="1300"/>
              <a:buChar char="●"/>
            </a:pPr>
            <a:r>
              <a:rPr lang="id"/>
              <a:t>PHP memiliki function require dan include yang bisa kita gunakan untuk mengambil file php lain</a:t>
            </a:r>
            <a:endParaRPr/>
          </a:p>
          <a:p>
            <a:pPr indent="-311150" lvl="0" marL="457200" rtl="0" algn="l">
              <a:spcBef>
                <a:spcPts val="0"/>
              </a:spcBef>
              <a:spcAft>
                <a:spcPts val="0"/>
              </a:spcAft>
              <a:buSzPts val="1300"/>
              <a:buChar char="●"/>
            </a:pPr>
            <a:r>
              <a:rPr lang="id"/>
              <a:t>Lantas apa bedanya require dan include?</a:t>
            </a:r>
            <a:endParaRPr/>
          </a:p>
          <a:p>
            <a:pPr indent="-311150" lvl="0" marL="457200" rtl="0" algn="l">
              <a:spcBef>
                <a:spcPts val="0"/>
              </a:spcBef>
              <a:spcAft>
                <a:spcPts val="0"/>
              </a:spcAft>
              <a:buSzPts val="1300"/>
              <a:buChar char="●"/>
            </a:pPr>
            <a:r>
              <a:rPr lang="id"/>
              <a:t>Pada require, jika file yang kita ambil tidak ada, maka akan terjadi error dan program terhenti</a:t>
            </a:r>
            <a:endParaRPr/>
          </a:p>
          <a:p>
            <a:pPr indent="-311150" lvl="0" marL="457200" rtl="0" algn="l">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Posisi Require dan Include</a:t>
            </a:r>
            <a:endParaRPr/>
          </a:p>
        </p:txBody>
      </p:sp>
      <p:sp>
        <p:nvSpPr>
          <p:cNvPr id="1399" name="Google Shape;1399;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 program PHP akan dibaca dari atas ke bawah, oleh karena itu pastikan posisi require dan include sesuai dengan yang kita inginkan</a:t>
            </a:r>
            <a:endParaRPr/>
          </a:p>
          <a:p>
            <a:pPr indent="-311150" lvl="0" marL="457200" rtl="0" algn="l">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Posisi Include Salah</a:t>
            </a:r>
            <a:endParaRPr/>
          </a:p>
        </p:txBody>
      </p:sp>
      <p:pic>
        <p:nvPicPr>
          <p:cNvPr id="1405" name="Google Shape;1405;p238"/>
          <p:cNvPicPr preferRelativeResize="0"/>
          <p:nvPr/>
        </p:nvPicPr>
        <p:blipFill>
          <a:blip r:embed="rId3">
            <a:alphaModFix/>
          </a:blip>
          <a:stretch>
            <a:fillRect/>
          </a:stretch>
        </p:blipFill>
        <p:spPr>
          <a:xfrm>
            <a:off x="152400" y="2006250"/>
            <a:ext cx="8839199" cy="228201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require_once dan include_once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require dan include akan selalu mengambil file yang kita inginkan</a:t>
            </a:r>
            <a:endParaRPr/>
          </a:p>
          <a:p>
            <a:pPr indent="-311150" lvl="0" marL="457200" rtl="0" algn="l">
              <a:spcBef>
                <a:spcPts val="0"/>
              </a:spcBef>
              <a:spcAft>
                <a:spcPts val="0"/>
              </a:spcAft>
              <a:buSzPts val="1300"/>
              <a:buChar char="●"/>
            </a:pPr>
            <a:r>
              <a:rPr lang="id"/>
              <a:t>Jika kita beberapa kali menggunakan require dan include file yang sama, maka file tersebut akan berkali-kali pula kita ambil</a:t>
            </a:r>
            <a:endParaRPr/>
          </a:p>
          <a:p>
            <a:pPr indent="-311150" lvl="0" marL="457200" rtl="0" algn="l">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indent="-311150" lvl="0" marL="457200" rtl="0" algn="l">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Berkali-kali</a:t>
            </a:r>
            <a:endParaRPr/>
          </a:p>
        </p:txBody>
      </p:sp>
      <p:pic>
        <p:nvPicPr>
          <p:cNvPr id="1417" name="Google Shape;1417;p240"/>
          <p:cNvPicPr preferRelativeResize="0"/>
          <p:nvPr/>
        </p:nvPicPr>
        <p:blipFill>
          <a:blip r:embed="rId3">
            <a:alphaModFix/>
          </a:blip>
          <a:stretch>
            <a:fillRect/>
          </a:stretch>
        </p:blipFill>
        <p:spPr>
          <a:xfrm>
            <a:off x="152400" y="2006250"/>
            <a:ext cx="8839200" cy="1809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include_once</a:t>
            </a:r>
            <a:endParaRPr/>
          </a:p>
        </p:txBody>
      </p:sp>
      <p:pic>
        <p:nvPicPr>
          <p:cNvPr id="1423" name="Google Shape;1423;p241"/>
          <p:cNvPicPr preferRelativeResize="0"/>
          <p:nvPr/>
        </p:nvPicPr>
        <p:blipFill>
          <a:blip r:embed="rId3">
            <a:alphaModFix/>
          </a:blip>
          <a:stretch>
            <a:fillRect/>
          </a:stretch>
        </p:blipFill>
        <p:spPr>
          <a:xfrm>
            <a:off x="152400" y="2006250"/>
            <a:ext cx="8839199" cy="1733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
        <p:nvSpPr>
          <p:cNvPr id="1434" name="Google Shape;1434;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kita bisa membuat variable dimanapun yang kita mau</a:t>
            </a:r>
            <a:endParaRPr/>
          </a:p>
          <a:p>
            <a:pPr indent="0" lvl="0" marL="0" rtl="0" algn="l">
              <a:spcBef>
                <a:spcPts val="1600"/>
              </a:spcBef>
              <a:spcAft>
                <a:spcPts val="0"/>
              </a:spcAft>
              <a:buNone/>
            </a:pPr>
            <a:r>
              <a:rPr lang="id"/>
              <a:t>Scope variable adalah dibagian mana saja sebuah variable bisa diakses</a:t>
            </a:r>
            <a:endParaRPr/>
          </a:p>
          <a:p>
            <a:pPr indent="0" lvl="0" marL="0" rtl="0" algn="l">
              <a:spcBef>
                <a:spcPts val="1600"/>
              </a:spcBef>
              <a:spcAft>
                <a:spcPts val="0"/>
              </a:spcAft>
              <a:buNone/>
            </a:pPr>
            <a:r>
              <a:rPr lang="id"/>
              <a:t>PHP memiliki tiga jenis variable scope</a:t>
            </a:r>
            <a:endParaRPr/>
          </a:p>
          <a:p>
            <a:pPr indent="-311150" lvl="0" marL="457200" rtl="0" algn="l">
              <a:spcBef>
                <a:spcPts val="1600"/>
              </a:spcBef>
              <a:spcAft>
                <a:spcPts val="0"/>
              </a:spcAft>
              <a:buSzPts val="1300"/>
              <a:buChar char="●"/>
            </a:pPr>
            <a:r>
              <a:rPr lang="id"/>
              <a:t>global</a:t>
            </a:r>
            <a:endParaRPr/>
          </a:p>
          <a:p>
            <a:pPr indent="-311150" lvl="0" marL="457200" rtl="0" algn="l">
              <a:spcBef>
                <a:spcPts val="0"/>
              </a:spcBef>
              <a:spcAft>
                <a:spcPts val="0"/>
              </a:spcAft>
              <a:buSzPts val="1300"/>
              <a:buChar char="●"/>
            </a:pPr>
            <a:r>
              <a:rPr lang="id"/>
              <a:t>local</a:t>
            </a:r>
            <a:endParaRPr/>
          </a:p>
          <a:p>
            <a:pPr indent="-311150" lvl="0" marL="457200" rtl="0" algn="l">
              <a:spcBef>
                <a:spcPts val="0"/>
              </a:spcBef>
              <a:spcAft>
                <a:spcPts val="0"/>
              </a:spcAft>
              <a:buSzPts val="1300"/>
              <a:buChar char="●"/>
            </a:pPr>
            <a:r>
              <a:rPr lang="id"/>
              <a:t>static</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Scope</a:t>
            </a:r>
            <a:endParaRPr/>
          </a:p>
        </p:txBody>
      </p:sp>
      <p:sp>
        <p:nvSpPr>
          <p:cNvPr id="1440" name="Google Shape;1440;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diluar function memiliki scope global</a:t>
            </a:r>
            <a:endParaRPr/>
          </a:p>
          <a:p>
            <a:pPr indent="-311150" lvl="0" marL="457200" rtl="0" algn="l">
              <a:spcBef>
                <a:spcPts val="0"/>
              </a:spcBef>
              <a:spcAft>
                <a:spcPts val="0"/>
              </a:spcAft>
              <a:buSzPts val="1300"/>
              <a:buChar char="●"/>
            </a:pPr>
            <a:r>
              <a:rPr lang="id"/>
              <a:t>Variable di scope global hanya bisa diakses dari luar function</a:t>
            </a:r>
            <a:endParaRPr/>
          </a:p>
          <a:p>
            <a:pPr indent="-311150" lvl="0" marL="457200" rtl="0" algn="l">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Scope</a:t>
            </a:r>
            <a:endParaRPr/>
          </a:p>
        </p:txBody>
      </p:sp>
      <p:sp>
        <p:nvSpPr>
          <p:cNvPr id="1452" name="Google Shape;1452;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 dalam function memiliki scope local</a:t>
            </a:r>
            <a:endParaRPr/>
          </a:p>
          <a:p>
            <a:pPr indent="-311150" lvl="0" marL="457200" rtl="0" algn="l">
              <a:spcBef>
                <a:spcPts val="0"/>
              </a:spcBef>
              <a:spcAft>
                <a:spcPts val="0"/>
              </a:spcAft>
              <a:buSzPts val="1300"/>
              <a:buChar char="●"/>
            </a:pPr>
            <a:r>
              <a:rPr lang="id"/>
              <a:t>Variable di scope local hanya bisa diakses dari dalam function itu sendiri</a:t>
            </a:r>
            <a:endParaRPr/>
          </a:p>
          <a:p>
            <a:pPr indent="-311150" lvl="0" marL="457200" rtl="0" algn="l">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Keyword</a:t>
            </a:r>
            <a:endParaRPr/>
          </a:p>
        </p:txBody>
      </p:sp>
      <p:sp>
        <p:nvSpPr>
          <p:cNvPr id="1464" name="Google Shape;1464;p2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jika kita ingin mengakses variable diluar function (global scope) dari dalam function, kita bisa menggunakan kata kunci global</a:t>
            </a:r>
            <a:endParaRPr/>
          </a:p>
          <a:p>
            <a:pPr indent="-311150" lvl="0" marL="457200" rtl="0" algn="l">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a:t>
            </a:r>
            <a:endParaRPr/>
          </a:p>
        </p:txBody>
      </p:sp>
      <p:sp>
        <p:nvSpPr>
          <p:cNvPr id="1476" name="Google Shape;1476;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global keyword, setiap variable yang dibuat di global scope, secara otomatis akan disimpan di dalam array $GLOBAL oleh PHP</a:t>
            </a:r>
            <a:endParaRPr/>
          </a:p>
          <a:p>
            <a:pPr indent="-311150" lvl="0" marL="457200" rtl="0" algn="l">
              <a:spcBef>
                <a:spcPts val="0"/>
              </a:spcBef>
              <a:spcAft>
                <a:spcPts val="0"/>
              </a:spcAft>
              <a:buSzPts val="1300"/>
              <a:buChar char="●"/>
            </a:pPr>
            <a:r>
              <a:rPr lang="id"/>
              <a:t>Jadi kita bisa menggunakan $GLOBAL variable dengan key nama variable nya dari dalam function jika ingin mengakses global variable</a:t>
            </a:r>
            <a:endParaRPr/>
          </a:p>
          <a:p>
            <a:pPr indent="-311150" lvl="0" marL="457200" rtl="0" algn="l">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local variable itu siklus hidupnya hanya sebatas function nya dieksekusi</a:t>
            </a:r>
            <a:endParaRPr/>
          </a:p>
          <a:p>
            <a:pPr indent="-311150" lvl="0" marL="457200" rtl="0" algn="l">
              <a:spcBef>
                <a:spcPts val="0"/>
              </a:spcBef>
              <a:spcAft>
                <a:spcPts val="0"/>
              </a:spcAft>
              <a:buSzPts val="1300"/>
              <a:buChar char="●"/>
            </a:pPr>
            <a:r>
              <a:rPr lang="id"/>
              <a:t>Jika sebuah function selesai dieksekusi, maka siklus hidup local variable nya selesai</a:t>
            </a:r>
            <a:endParaRPr/>
          </a:p>
          <a:p>
            <a:pPr indent="-311150" lvl="0" marL="457200" rtl="0" algn="l">
              <a:spcBef>
                <a:spcPts val="0"/>
              </a:spcBef>
              <a:spcAft>
                <a:spcPts val="0"/>
              </a:spcAft>
              <a:buSzPts val="1300"/>
              <a:buChar char="●"/>
            </a:pPr>
            <a:r>
              <a:rPr lang="id"/>
              <a:t>PHP memiliki scope yang bernama static</a:t>
            </a:r>
            <a:endParaRPr/>
          </a:p>
          <a:p>
            <a:pPr indent="-311150" lvl="0" marL="457200" rtl="0" algn="l">
              <a:spcBef>
                <a:spcPts val="0"/>
              </a:spcBef>
              <a:spcAft>
                <a:spcPts val="0"/>
              </a:spcAft>
              <a:buSzPts val="1300"/>
              <a:buChar char="●"/>
            </a:pPr>
            <a:r>
              <a:rPr lang="id"/>
              <a:t>Static scope hanya bisa di set ke local variable</a:t>
            </a:r>
            <a:endParaRPr/>
          </a:p>
          <a:p>
            <a:pPr indent="-311150" lvl="0" marL="457200" rtl="0" algn="l">
              <a:spcBef>
                <a:spcPts val="0"/>
              </a:spcBef>
              <a:spcAft>
                <a:spcPts val="0"/>
              </a:spcAft>
              <a:buSzPts val="1300"/>
              <a:buChar char="●"/>
            </a:pPr>
            <a:r>
              <a:rPr lang="id"/>
              <a:t>Saat kita membuat sebuah local variable menjadi static, maka siklus hidupnya tidak akan berhenti ketika sebuah function selesai dieksekusi</a:t>
            </a:r>
            <a:endParaRPr/>
          </a:p>
          <a:p>
            <a:pPr indent="-311150" lvl="0" marL="457200" rtl="0" algn="l">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Scope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Reference?</a:t>
            </a:r>
            <a:endParaRPr/>
          </a:p>
        </p:txBody>
      </p:sp>
      <p:sp>
        <p:nvSpPr>
          <p:cNvPr id="1505" name="Google Shape;1505;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Reference adalah mengakses variable yang sama dengan nama variable yang berbeda</a:t>
            </a:r>
            <a:endParaRPr/>
          </a:p>
          <a:p>
            <a:pPr indent="-311150" lvl="0" marL="457200" rtl="0" algn="l">
              <a:spcBef>
                <a:spcPts val="0"/>
              </a:spcBef>
              <a:spcAft>
                <a:spcPts val="0"/>
              </a:spcAft>
              <a:buSzPts val="1300"/>
              <a:buChar char="●"/>
            </a:pPr>
            <a:r>
              <a:rPr lang="id"/>
              <a:t>Reference di PHP tidak sama dengan reference di bahasa pemrograman seperti C / C++ yang memiliki fitur pointer</a:t>
            </a:r>
            <a:endParaRPr/>
          </a:p>
          <a:p>
            <a:pPr indent="-311150" lvl="0" marL="457200" rtl="0" algn="l">
              <a:spcBef>
                <a:spcPts val="0"/>
              </a:spcBef>
              <a:spcAft>
                <a:spcPts val="0"/>
              </a:spcAft>
              <a:buSzPts val="1300"/>
              <a:buChar char="●"/>
            </a:pPr>
            <a:r>
              <a:rPr lang="id"/>
              <a:t>Analogi Reference itu seperti file, jika variable adalah file, dan value nya adalah isi file nya, maka reference adalah membuat shortcut (di Windows) atau alias (di Linux / Mac) terhadap file yang sama</a:t>
            </a:r>
            <a:endParaRPr/>
          </a:p>
          <a:p>
            <a:pPr indent="-311150" lvl="0" marL="457200" rtl="0" algn="l">
              <a:spcBef>
                <a:spcPts val="0"/>
              </a:spcBef>
              <a:spcAft>
                <a:spcPts val="0"/>
              </a:spcAft>
              <a:buSzPts val="1300"/>
              <a:buChar char="●"/>
            </a:pPr>
            <a:r>
              <a:rPr lang="id"/>
              <a:t>Saat kita mengubah isi value dari reference, maka secara otomatis value variable aslinya pun berubah</a:t>
            </a:r>
            <a:endParaRPr/>
          </a:p>
          <a:p>
            <a:pPr indent="-311150" lvl="0" marL="457200" rtl="0" algn="l">
              <a:spcBef>
                <a:spcPts val="0"/>
              </a:spcBef>
              <a:spcAft>
                <a:spcPts val="0"/>
              </a:spcAft>
              <a:buSzPts val="1300"/>
              <a:buChar char="●"/>
            </a:pPr>
            <a:r>
              <a:rPr lang="id"/>
              <a:t>Untuk membuat reference terhadap variable, kita bisa menggunakan karakter &amp;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Assign By Reference</a:t>
            </a:r>
            <a:r>
              <a:rPr lang="id"/>
              <a:t> </a:t>
            </a:r>
            <a:endParaRPr/>
          </a:p>
        </p:txBody>
      </p:sp>
      <p:sp>
        <p:nvSpPr>
          <p:cNvPr id="1511" name="Google Shape;1511;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PHP Reference bisa memungkinkan kita bisa membuat beberapa variable menuju ke value yang sama</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Pass By Reference </a:t>
            </a:r>
            <a:endParaRPr/>
          </a:p>
        </p:txBody>
      </p:sp>
      <p:sp>
        <p:nvSpPr>
          <p:cNvPr id="1523" name="Google Shape;1523;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Returning References</a:t>
            </a:r>
            <a:endParaRPr/>
          </a:p>
        </p:txBody>
      </p:sp>
      <p:sp>
        <p:nvSpPr>
          <p:cNvPr id="1535" name="Google Shape;1535;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juga bisa mengembalikan reference pada function</a:t>
            </a:r>
            <a:endParaRPr/>
          </a:p>
          <a:p>
            <a:pPr indent="-311150" lvl="0" marL="457200" rtl="0" algn="l">
              <a:spcBef>
                <a:spcPts val="0"/>
              </a:spcBef>
              <a:spcAft>
                <a:spcPts val="0"/>
              </a:spcAft>
              <a:buSzPts val="1300"/>
              <a:buChar char="●"/>
            </a:pPr>
            <a:r>
              <a:rPr lang="id"/>
              <a:t>Namun hati-hati, gunakan fitur ini jika memang ada alasannya, karena fitur ini bisa membingungkan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Overflow</a:t>
            </a:r>
            <a:endParaRPr/>
          </a:p>
        </p:txBody>
      </p:sp>
      <p:sp>
        <p:nvSpPr>
          <p:cNvPr id="230" name="Google Shape;230;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kapasitas integer di PHP ada batasnya, 2147483647 untuk sistem operasi 32 bit, dan 9223372036854775807 untuk sistem operasi 64 bit</a:t>
            </a:r>
            <a:endParaRPr/>
          </a:p>
          <a:p>
            <a:pPr indent="-311150" lvl="0" marL="457200" rtl="0" algn="l">
              <a:spcBef>
                <a:spcPts val="0"/>
              </a:spcBef>
              <a:spcAft>
                <a:spcPts val="0"/>
              </a:spcAft>
              <a:buSzPts val="1300"/>
              <a:buChar char="●"/>
            </a:pPr>
            <a:r>
              <a:rPr lang="id"/>
              <a:t>Jika kita membuat number integer yang melebihi nilai tersebut, maka secara otomatis tipe numbernya akan berubah menjadi floating point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552" name="Google Shape;1552;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47" name="Google Shape;247;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paling sederhana di PHP</a:t>
            </a:r>
            <a:endParaRPr/>
          </a:p>
          <a:p>
            <a:pPr indent="-311150" lvl="0" marL="457200" rtl="0" algn="l">
              <a:spcBef>
                <a:spcPts val="0"/>
              </a:spcBef>
              <a:spcAft>
                <a:spcPts val="0"/>
              </a:spcAft>
              <a:buSzPts val="1300"/>
              <a:buChar char="●"/>
            </a:pPr>
            <a:r>
              <a:rPr lang="id"/>
              <a:t>Tipe data boolean adalah tipe data dengan nilai kebenaran (benar atau salah)</a:t>
            </a:r>
            <a:endParaRPr/>
          </a:p>
          <a:p>
            <a:pPr indent="-311150" lvl="0" marL="457200" rtl="0" algn="l">
              <a:spcBef>
                <a:spcPts val="0"/>
              </a:spcBef>
              <a:spcAft>
                <a:spcPts val="0"/>
              </a:spcAft>
              <a:buSzPts val="1300"/>
              <a:buChar char="●"/>
            </a:pPr>
            <a:r>
              <a:rPr lang="id"/>
              <a:t>Nilai benar direpresentasikan dengan true (case insensitive)</a:t>
            </a:r>
            <a:endParaRPr/>
          </a:p>
          <a:p>
            <a:pPr indent="-311150" lvl="0" marL="457200" rtl="0" algn="l">
              <a:spcBef>
                <a:spcPts val="0"/>
              </a:spcBef>
              <a:spcAft>
                <a:spcPts val="0"/>
              </a:spcAft>
              <a:buSzPts val="1300"/>
              <a:buChar char="●"/>
            </a:pPr>
            <a:r>
              <a:rPr lang="id"/>
              <a:t>Nilai salah direpresentasikan dengan false (case insensitive)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64" name="Google Shape;26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representasi dari teks</a:t>
            </a:r>
            <a:endParaRPr/>
          </a:p>
          <a:p>
            <a:pPr indent="-311150" lvl="0" marL="457200" rtl="0" algn="l">
              <a:spcBef>
                <a:spcPts val="0"/>
              </a:spcBef>
              <a:spcAft>
                <a:spcPts val="0"/>
              </a:spcAft>
              <a:buSzPts val="1300"/>
              <a:buChar char="●"/>
            </a:pPr>
            <a:r>
              <a:rPr lang="id"/>
              <a:t>String bisa mengandung kosong atau banyak karakter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Quote</a:t>
            </a:r>
            <a:endParaRPr/>
          </a:p>
        </p:txBody>
      </p:sp>
      <p:sp>
        <p:nvSpPr>
          <p:cNvPr id="270" name="Google Shape;27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Untuk membuat String di PHP, kita bisa menggunakan single quote</a:t>
            </a:r>
            <a:endParaRPr/>
          </a:p>
        </p:txBody>
      </p:sp>
      <p:pic>
        <p:nvPicPr>
          <p:cNvPr id="271" name="Google Shape;271;p44"/>
          <p:cNvPicPr preferRelativeResize="0"/>
          <p:nvPr/>
        </p:nvPicPr>
        <p:blipFill>
          <a:blip r:embed="rId3">
            <a:alphaModFix/>
          </a:blip>
          <a:stretch>
            <a:fillRect/>
          </a:stretch>
        </p:blipFill>
        <p:spPr>
          <a:xfrm>
            <a:off x="142875" y="2850400"/>
            <a:ext cx="8858250" cy="15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Double</a:t>
            </a:r>
            <a:r>
              <a:rPr lang="id"/>
              <a:t> Quote</a:t>
            </a:r>
            <a:endParaRPr/>
          </a:p>
        </p:txBody>
      </p:sp>
      <p:sp>
        <p:nvSpPr>
          <p:cNvPr id="277" name="Google Shape;27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78" name="Google Shape;278;p45"/>
          <p:cNvPicPr preferRelativeResize="0"/>
          <p:nvPr/>
        </p:nvPicPr>
        <p:blipFill>
          <a:blip r:embed="rId3">
            <a:alphaModFix/>
          </a:blip>
          <a:stretch>
            <a:fillRect/>
          </a:stretch>
        </p:blipFill>
        <p:spPr>
          <a:xfrm>
            <a:off x="516512" y="2894825"/>
            <a:ext cx="8110974" cy="218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284" name="Google Shape;284;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data string yang lebih dari satu baris. Untuk melakukan itu sebenarnya kita bisa menggunakan \n sebagai ENTER</a:t>
            </a:r>
            <a:endParaRPr/>
          </a:p>
          <a:p>
            <a:pPr indent="-311150" lvl="0" marL="457200" rtl="0" algn="l">
              <a:spcBef>
                <a:spcPts val="0"/>
              </a:spcBef>
              <a:spcAft>
                <a:spcPts val="0"/>
              </a:spcAft>
              <a:buSzPts val="1300"/>
              <a:buChar char="●"/>
            </a:pPr>
            <a:r>
              <a:rPr lang="id"/>
              <a:t>Namun PHP memiliki fitur yang lebih baik, yaitu bernama Heredoc dan Nowdoc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Heredoc</a:t>
            </a:r>
            <a:endParaRPr/>
          </a:p>
        </p:txBody>
      </p:sp>
      <p:sp>
        <p:nvSpPr>
          <p:cNvPr id="290" name="Google Shape;290;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Nowdoc</a:t>
            </a:r>
            <a:endParaRPr/>
          </a:p>
        </p:txBody>
      </p:sp>
      <p:sp>
        <p:nvSpPr>
          <p:cNvPr id="297" name="Google Shape;29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98" name="Google Shape;298;p48"/>
          <p:cNvPicPr preferRelativeResize="0"/>
          <p:nvPr/>
        </p:nvPicPr>
        <p:blipFill>
          <a:blip r:embed="rId3">
            <a:alphaModFix/>
          </a:blip>
          <a:stretch>
            <a:fillRect/>
          </a:stretch>
        </p:blipFill>
        <p:spPr>
          <a:xfrm>
            <a:off x="0" y="3098593"/>
            <a:ext cx="9144001" cy="1741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 sehingga bisa kita gunakan lagi di kode program selanjutnya</a:t>
            </a:r>
            <a:endParaRPr/>
          </a:p>
          <a:p>
            <a:pPr indent="-311150" lvl="0" marL="457200" rtl="0" algn="l">
              <a:spcBef>
                <a:spcPts val="0"/>
              </a:spcBef>
              <a:spcAft>
                <a:spcPts val="0"/>
              </a:spcAft>
              <a:buSzPts val="1300"/>
              <a:buChar char="●"/>
            </a:pPr>
            <a:r>
              <a:rPr lang="id"/>
              <a:t>Di PHP variable bisa menampung berbagai jenis tipe data dan bisa berubah-ubah tipe data</a:t>
            </a:r>
            <a:endParaRPr/>
          </a:p>
          <a:p>
            <a:pPr indent="-311150" lvl="0" marL="457200" rtl="0" algn="l">
              <a:spcBef>
                <a:spcPts val="0"/>
              </a:spcBef>
              <a:spcAft>
                <a:spcPts val="0"/>
              </a:spcAft>
              <a:buSzPts val="1300"/>
              <a:buChar char="●"/>
            </a:pPr>
            <a:r>
              <a:rPr lang="id"/>
              <a:t>Untuk membuat variable kita bisa menggunakan tanda $ (dolar) diikuti dengan nama variable nya</a:t>
            </a:r>
            <a:endParaRPr/>
          </a:p>
          <a:p>
            <a:pPr indent="-311150" lvl="0" marL="457200" rtl="0" algn="l">
              <a:spcBef>
                <a:spcPts val="0"/>
              </a:spcBef>
              <a:spcAft>
                <a:spcPts val="0"/>
              </a:spcAft>
              <a:buSzPts val="1300"/>
              <a:buChar char="●"/>
            </a:pPr>
            <a:r>
              <a:rPr lang="id"/>
              <a:t>Penamaan variable tidak boleh mengandung spasi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15" name="Google Shape;315;p51"/>
          <p:cNvPicPr preferRelativeResize="0"/>
          <p:nvPr/>
        </p:nvPicPr>
        <p:blipFill>
          <a:blip r:embed="rId3">
            <a:alphaModFix/>
          </a:blip>
          <a:stretch>
            <a:fillRect/>
          </a:stretch>
        </p:blipFill>
        <p:spPr>
          <a:xfrm>
            <a:off x="152400" y="2006250"/>
            <a:ext cx="8827232"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Siapa Materi Ini?</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Programmer Pemula</a:t>
            </a:r>
            <a:endParaRPr/>
          </a:p>
          <a:p>
            <a:pPr indent="-311150" lvl="0" marL="457200" rtl="0" algn="l">
              <a:spcBef>
                <a:spcPts val="0"/>
              </a:spcBef>
              <a:spcAft>
                <a:spcPts val="0"/>
              </a:spcAft>
              <a:buSzPts val="1300"/>
              <a:buChar char="●"/>
            </a:pPr>
            <a:r>
              <a:rPr lang="id"/>
              <a:t>Web Programmer</a:t>
            </a:r>
            <a:endParaRPr/>
          </a:p>
          <a:p>
            <a:pPr indent="-311150" lvl="0" marL="457200" rtl="0" algn="l">
              <a:spcBef>
                <a:spcPts val="0"/>
              </a:spcBef>
              <a:spcAft>
                <a:spcPts val="0"/>
              </a:spcAft>
              <a:buSzPts val="1300"/>
              <a:buChar char="●"/>
            </a:pPr>
            <a:r>
              <a:rPr lang="id"/>
              <a:t>Backend Programmer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Variables</a:t>
            </a:r>
            <a:endParaRPr/>
          </a:p>
        </p:txBody>
      </p:sp>
      <p:sp>
        <p:nvSpPr>
          <p:cNvPr id="321" name="Google Shape;321;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kemampuan variable variables, yaitu membuat variable dari string value variable</a:t>
            </a:r>
            <a:endParaRPr/>
          </a:p>
          <a:p>
            <a:pPr indent="-311150" lvl="0" marL="457200" rtl="0" algn="l">
              <a:spcBef>
                <a:spcPts val="0"/>
              </a:spcBef>
              <a:spcAft>
                <a:spcPts val="0"/>
              </a:spcAft>
              <a:buSzPts val="1300"/>
              <a:buChar char="●"/>
            </a:pPr>
            <a:r>
              <a:rPr lang="id"/>
              <a:t>Walaupun fitur ini ada, tapi fitur ini sangat membingungkan jika digunakan secara luas, jadi disarankan untuk tidak menggunakan fitur ini kecuali memang diperlukan</a:t>
            </a:r>
            <a:endParaRPr/>
          </a:p>
          <a:p>
            <a:pPr indent="-311150" lvl="0" marL="457200" rtl="0" algn="l">
              <a:spcBef>
                <a:spcPts val="0"/>
              </a:spcBef>
              <a:spcAft>
                <a:spcPts val="0"/>
              </a:spcAft>
              <a:buSzPts val="1300"/>
              <a:buChar char="●"/>
            </a:pPr>
            <a:r>
              <a:rPr lang="id"/>
              <a:t>Untuk membuat variable dari value variable kita bisa menggunakan $$ diikuti dengan nama variable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Variables</a:t>
            </a:r>
            <a:endParaRPr/>
          </a:p>
        </p:txBody>
      </p:sp>
      <p:pic>
        <p:nvPicPr>
          <p:cNvPr id="327" name="Google Shape;327;p53"/>
          <p:cNvPicPr preferRelativeResize="0"/>
          <p:nvPr/>
        </p:nvPicPr>
        <p:blipFill>
          <a:blip r:embed="rId3">
            <a:alphaModFix/>
          </a:blip>
          <a:stretch>
            <a:fillRect/>
          </a:stretch>
        </p:blipFill>
        <p:spPr>
          <a:xfrm>
            <a:off x="152400" y="2006250"/>
            <a:ext cx="8443985"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338" name="Google Shape;33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di PHP sifatnya mutable, artinya bisa dirubah</a:t>
            </a:r>
            <a:endParaRPr/>
          </a:p>
          <a:p>
            <a:pPr indent="-311150" lvl="0" marL="457200" rtl="0" algn="l">
              <a:spcBef>
                <a:spcPts val="0"/>
              </a:spcBef>
              <a:spcAft>
                <a:spcPts val="0"/>
              </a:spcAft>
              <a:buSzPts val="1300"/>
              <a:buChar char="●"/>
            </a:pPr>
            <a:r>
              <a:rPr lang="id"/>
              <a:t>Jika kita ingin membuat variable yang immutable (tidak bisa dirubah), maka tidak bisa kita lakukan di PHP</a:t>
            </a:r>
            <a:endParaRPr/>
          </a:p>
          <a:p>
            <a:pPr indent="-311150" lvl="0" marL="457200" rtl="0" algn="l">
              <a:spcBef>
                <a:spcPts val="0"/>
              </a:spcBef>
              <a:spcAft>
                <a:spcPts val="0"/>
              </a:spcAft>
              <a:buSzPts val="1300"/>
              <a:buChar char="●"/>
            </a:pPr>
            <a:r>
              <a:rPr lang="id"/>
              <a:t>Sebagai gantinya, terdapat fitur yang namanya constant</a:t>
            </a:r>
            <a:endParaRPr/>
          </a:p>
          <a:p>
            <a:pPr indent="-311150" lvl="0" marL="457200" rtl="0" algn="l">
              <a:spcBef>
                <a:spcPts val="0"/>
              </a:spcBef>
              <a:spcAft>
                <a:spcPts val="0"/>
              </a:spcAft>
              <a:buSzPts val="1300"/>
              <a:buChar char="●"/>
            </a:pPr>
            <a:r>
              <a:rPr lang="id"/>
              <a:t>Constant adalah tempat untuk menyimpan data yang tidak bisa dirubah lagi setelah di deklarasikan</a:t>
            </a:r>
            <a:endParaRPr/>
          </a:p>
          <a:p>
            <a:pPr indent="-311150" lvl="0" marL="457200" rtl="0" algn="l">
              <a:spcBef>
                <a:spcPts val="0"/>
              </a:spcBef>
              <a:spcAft>
                <a:spcPts val="0"/>
              </a:spcAft>
              <a:buSzPts val="1300"/>
              <a:buChar char="●"/>
            </a:pPr>
            <a:r>
              <a:rPr lang="id"/>
              <a:t>Untuk membuat constant kita bisa menggunakan function define()</a:t>
            </a:r>
            <a:endParaRPr/>
          </a:p>
          <a:p>
            <a:pPr indent="-311150" lvl="0" marL="457200" rtl="0" algn="l">
              <a:spcBef>
                <a:spcPts val="0"/>
              </a:spcBef>
              <a:spcAft>
                <a:spcPts val="0"/>
              </a:spcAft>
              <a:buSzPts val="1300"/>
              <a:buChar char="●"/>
            </a:pPr>
            <a:r>
              <a:rPr lang="id"/>
              <a:t>Best practice pembuatan nama constant adalah menggunakan UPPER_CASE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44" name="Google Shape;344;p56"/>
          <p:cNvPicPr preferRelativeResize="0"/>
          <p:nvPr/>
        </p:nvPicPr>
        <p:blipFill>
          <a:blip r:embed="rId3">
            <a:alphaModFix/>
          </a:blip>
          <a:stretch>
            <a:fillRect/>
          </a:stretch>
        </p:blipFill>
        <p:spPr>
          <a:xfrm>
            <a:off x="152400" y="2006250"/>
            <a:ext cx="8839200" cy="26179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Nilai NULL merepresentasikan sebuah variable tanpa nilai.</a:t>
            </a:r>
            <a:endParaRPr/>
          </a:p>
          <a:p>
            <a:pPr indent="-311150" lvl="0" marL="457200" rtl="0" algn="l">
              <a:spcBef>
                <a:spcPts val="0"/>
              </a:spcBef>
              <a:spcAft>
                <a:spcPts val="0"/>
              </a:spcAft>
              <a:buSzPts val="1300"/>
              <a:buChar char="●"/>
            </a:pPr>
            <a:r>
              <a:rPr lang="id"/>
              <a:t>Saat kita membuat variable, lalu ingin menghapus data yang terdapat di variable tersebut, kita bisa menggunakan NULL untuk mengosongkan variable tersebut</a:t>
            </a:r>
            <a:endParaRPr/>
          </a:p>
          <a:p>
            <a:pPr indent="-311150" lvl="0" marL="457200" rtl="0" algn="l">
              <a:spcBef>
                <a:spcPts val="0"/>
              </a:spcBef>
              <a:spcAft>
                <a:spcPts val="0"/>
              </a:spcAft>
              <a:buSzPts val="1300"/>
              <a:buChar char="●"/>
            </a:pPr>
            <a:r>
              <a:rPr lang="id"/>
              <a:t>Untuk membuat data NULL, kita bisa menggunakan kata kunci NULL (case insensitive)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NULL</a:t>
            </a:r>
            <a:endParaRPr/>
          </a:p>
        </p:txBody>
      </p:sp>
      <p:pic>
        <p:nvPicPr>
          <p:cNvPr id="361" name="Google Shape;361;p59"/>
          <p:cNvPicPr preferRelativeResize="0"/>
          <p:nvPr/>
        </p:nvPicPr>
        <p:blipFill>
          <a:blip r:embed="rId3">
            <a:alphaModFix/>
          </a:blip>
          <a:stretch>
            <a:fillRect/>
          </a:stretch>
        </p:blipFill>
        <p:spPr>
          <a:xfrm>
            <a:off x="152400" y="2006250"/>
            <a:ext cx="8839201" cy="20979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Mengecek Apakah Data NULL</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tahu apakah sebuah data bernilai null atau tidak</a:t>
            </a:r>
            <a:endParaRPr/>
          </a:p>
          <a:p>
            <a:pPr indent="-311150" lvl="0" marL="457200" rtl="0" algn="l">
              <a:spcBef>
                <a:spcPts val="0"/>
              </a:spcBef>
              <a:spcAft>
                <a:spcPts val="0"/>
              </a:spcAft>
              <a:buSzPts val="1300"/>
              <a:buChar char="●"/>
            </a:pPr>
            <a:r>
              <a:rPr lang="id"/>
              <a:t>Untuk mengecek apakah sebuah data bernilai null, kita bisa menggunakan function is_null($variable)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NULL</a:t>
            </a:r>
            <a:endParaRPr/>
          </a:p>
        </p:txBody>
      </p:sp>
      <p:pic>
        <p:nvPicPr>
          <p:cNvPr id="373" name="Google Shape;373;p61"/>
          <p:cNvPicPr preferRelativeResize="0"/>
          <p:nvPr/>
        </p:nvPicPr>
        <p:blipFill>
          <a:blip r:embed="rId3">
            <a:alphaModFix/>
          </a:blip>
          <a:stretch>
            <a:fillRect/>
          </a:stretch>
        </p:blipFill>
        <p:spPr>
          <a:xfrm>
            <a:off x="152400" y="2006250"/>
            <a:ext cx="8839200" cy="2382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PHP</a:t>
            </a:r>
            <a:endParaRPr/>
          </a:p>
          <a:p>
            <a:pPr indent="-311150" lvl="0" marL="457200" rtl="0" algn="l">
              <a:spcBef>
                <a:spcPts val="0"/>
              </a:spcBef>
              <a:spcAft>
                <a:spcPts val="0"/>
              </a:spcAft>
              <a:buSzPts val="1300"/>
              <a:buChar char="●"/>
            </a:pPr>
            <a:r>
              <a:rPr lang="id"/>
              <a:t>Menginstall PHP</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Variable</a:t>
            </a:r>
            <a:endParaRPr/>
          </a:p>
        </p:txBody>
      </p:sp>
      <p:sp>
        <p:nvSpPr>
          <p:cNvPr id="379" name="Google Shape;379;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mengubah menjadi NULL, di PHP juga kita bisa menghapus sebuah variable, caranya dengan menggunakan function unset($variable)</a:t>
            </a:r>
            <a:endParaRPr/>
          </a:p>
          <a:p>
            <a:pPr indent="-311150" lvl="0" marL="457200" rtl="0" algn="l">
              <a:spcBef>
                <a:spcPts val="0"/>
              </a:spcBef>
              <a:spcAft>
                <a:spcPts val="0"/>
              </a:spcAft>
              <a:buSzPts val="1300"/>
              <a:buChar char="●"/>
            </a:pPr>
            <a:r>
              <a:rPr lang="id"/>
              <a:t>Namun hati-hati, ketika kita hapus variable, kita tidak bisa lagi mengakses variable tersebut, bahkan function is_null($variable) pun akan menjadi error jika mengakses variable tersebut.</a:t>
            </a:r>
            <a:endParaRPr/>
          </a:p>
          <a:p>
            <a:pPr indent="-311150" lvl="0" marL="457200" rtl="0" algn="l">
              <a:spcBef>
                <a:spcPts val="0"/>
              </a:spcBef>
              <a:spcAft>
                <a:spcPts val="0"/>
              </a:spcAft>
              <a:buSzPts val="1300"/>
              <a:buChar char="●"/>
            </a:pPr>
            <a:r>
              <a:rPr lang="id"/>
              <a:t>Agar lebih aman, kita bisa menggunakan function isset($variable) untuk mengeccek apakah sebuah variable ada dan nilainya tidak NULL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Unset dan Isset</a:t>
            </a:r>
            <a:endParaRPr/>
          </a:p>
        </p:txBody>
      </p:sp>
      <p:pic>
        <p:nvPicPr>
          <p:cNvPr id="385" name="Google Shape;385;p63"/>
          <p:cNvPicPr preferRelativeResize="0"/>
          <p:nvPr/>
        </p:nvPicPr>
        <p:blipFill>
          <a:blip r:embed="rId3">
            <a:alphaModFix/>
          </a:blip>
          <a:stretch>
            <a:fillRect/>
          </a:stretch>
        </p:blipFill>
        <p:spPr>
          <a:xfrm>
            <a:off x="152400" y="2006250"/>
            <a:ext cx="8056048"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kosong atau banyak data</a:t>
            </a:r>
            <a:endParaRPr/>
          </a:p>
          <a:p>
            <a:pPr indent="-311150" lvl="0" marL="457200" rtl="0" algn="l">
              <a:spcBef>
                <a:spcPts val="0"/>
              </a:spcBef>
              <a:spcAft>
                <a:spcPts val="0"/>
              </a:spcAft>
              <a:buSzPts val="1300"/>
              <a:buChar char="●"/>
            </a:pPr>
            <a:r>
              <a:rPr lang="id"/>
              <a:t>Array di PHP bisa berisikan data dengan jenis berbeda-beda</a:t>
            </a:r>
            <a:endParaRPr/>
          </a:p>
          <a:p>
            <a:pPr indent="-311150" lvl="0" marL="457200" rtl="0" algn="l">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408" name="Google Shape;408;p67"/>
          <p:cNvPicPr preferRelativeResize="0"/>
          <p:nvPr/>
        </p:nvPicPr>
        <p:blipFill>
          <a:blip r:embed="rId3">
            <a:alphaModFix/>
          </a:blip>
          <a:stretch>
            <a:fillRect/>
          </a:stretch>
        </p:blipFill>
        <p:spPr>
          <a:xfrm>
            <a:off x="152400" y="2006250"/>
            <a:ext cx="8839197" cy="19446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3000000" cy="3000000"/>
        </p:xfrm>
        <a:graphic>
          <a:graphicData uri="http://schemas.openxmlformats.org/drawingml/2006/table">
            <a:tbl>
              <a:tblPr>
                <a:noFill/>
                <a:tableStyleId>{AF9283CB-2FEA-42E7-BC5C-BE0FD63B422D}</a:tableStyleId>
              </a:tblPr>
              <a:tblGrid>
                <a:gridCol w="2317850"/>
                <a:gridCol w="492115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Mengakses data di array pada nomor index</a:t>
                      </a:r>
                      <a:endParaRPr/>
                    </a:p>
                  </a:txBody>
                  <a:tcPr marT="91425" marB="91425" marR="91425" marL="91425"/>
                </a:tc>
              </a:tr>
              <a:tr h="381000">
                <a:tc>
                  <a:txBody>
                    <a:bodyPr/>
                    <a:lstStyle/>
                    <a:p>
                      <a:pPr indent="0" lvl="0" marL="0" rtl="0" algn="l">
                        <a:spcBef>
                          <a:spcPts val="0"/>
                        </a:spcBef>
                        <a:spcAft>
                          <a:spcPts val="0"/>
                        </a:spcAft>
                        <a:buNone/>
                      </a:pPr>
                      <a:r>
                        <a:rPr lang="id"/>
                        <a:t>$array[index] = value</a:t>
                      </a:r>
                      <a:endParaRPr/>
                    </a:p>
                  </a:txBody>
                  <a:tcPr marT="91425" marB="91425" marR="91425" marL="91425"/>
                </a:tc>
                <a:tc>
                  <a:txBody>
                    <a:bodyPr/>
                    <a:lstStyle/>
                    <a:p>
                      <a:pPr indent="0" lvl="0" marL="0" rtl="0" algn="l">
                        <a:spcBef>
                          <a:spcPts val="0"/>
                        </a:spcBef>
                        <a:spcAft>
                          <a:spcPts val="0"/>
                        </a:spcAft>
                        <a:buNone/>
                      </a:pPr>
                      <a:r>
                        <a:rPr lang="id"/>
                        <a:t>Mengubah data di array pada nomor index dengan value baru</a:t>
                      </a:r>
                      <a:endParaRPr/>
                    </a:p>
                  </a:txBody>
                  <a:tcPr marT="91425" marB="91425" marR="91425" marL="91425"/>
                </a:tc>
              </a:tr>
              <a:tr h="381000">
                <a:tc>
                  <a:txBody>
                    <a:bodyPr/>
                    <a:lstStyle/>
                    <a:p>
                      <a:pPr indent="0" lvl="0" marL="0" rtl="0" algn="l">
                        <a:spcBef>
                          <a:spcPts val="0"/>
                        </a:spcBef>
                        <a:spcAft>
                          <a:spcPts val="0"/>
                        </a:spcAft>
                        <a:buNone/>
                      </a:pPr>
                      <a:r>
                        <a:rPr lang="id"/>
                        <a:t>$array[] = value</a:t>
                      </a:r>
                      <a:endParaRPr/>
                    </a:p>
                  </a:txBody>
                  <a:tcPr marT="91425" marB="91425" marR="91425" marL="91425"/>
                </a:tc>
                <a:tc>
                  <a:txBody>
                    <a:bodyPr/>
                    <a:lstStyle/>
                    <a:p>
                      <a:pPr indent="0" lvl="0" marL="0" rtl="0" algn="l">
                        <a:spcBef>
                          <a:spcPts val="0"/>
                        </a:spcBef>
                        <a:spcAft>
                          <a:spcPts val="0"/>
                        </a:spcAft>
                        <a:buNone/>
                      </a:pPr>
                      <a:r>
                        <a:rPr lang="id"/>
                        <a:t>Menambah data di array pada posisi paling belakang</a:t>
                      </a:r>
                      <a:endParaRPr/>
                    </a:p>
                  </a:txBody>
                  <a:tcPr marT="91425" marB="91425" marR="91425" marL="91425"/>
                </a:tc>
              </a:tr>
              <a:tr h="381000">
                <a:tc>
                  <a:txBody>
                    <a:bodyPr/>
                    <a:lstStyle/>
                    <a:p>
                      <a:pPr indent="0" lvl="0" marL="0" rtl="0" algn="l">
                        <a:spcBef>
                          <a:spcPts val="0"/>
                        </a:spcBef>
                        <a:spcAft>
                          <a:spcPts val="0"/>
                        </a:spcAft>
                        <a:buNone/>
                      </a:pPr>
                      <a:r>
                        <a:rPr lang="id"/>
                        <a:t>unset($array[index])</a:t>
                      </a:r>
                      <a:endParaRPr/>
                    </a:p>
                  </a:txBody>
                  <a:tcPr marT="91425" marB="91425" marR="91425" marL="91425"/>
                </a:tc>
                <a:tc>
                  <a:txBody>
                    <a:bodyPr/>
                    <a:lstStyle/>
                    <a:p>
                      <a:pPr indent="0" lvl="0" marL="0" rtl="0" algn="l">
                        <a:spcBef>
                          <a:spcPts val="0"/>
                        </a:spcBef>
                        <a:spcAft>
                          <a:spcPts val="0"/>
                        </a:spcAft>
                        <a:buNone/>
                      </a:pPr>
                      <a:r>
                        <a:rPr lang="id"/>
                        <a:t>Menghapus data di array, index otomatis hilang dari array</a:t>
                      </a:r>
                      <a:endParaRPr/>
                    </a:p>
                  </a:txBody>
                  <a:tcPr marT="91425" marB="91425" marR="91425" marL="91425"/>
                </a:tc>
              </a:tr>
              <a:tr h="381000">
                <a:tc>
                  <a:txBody>
                    <a:bodyPr/>
                    <a:lstStyle/>
                    <a:p>
                      <a:pPr indent="0" lvl="0" marL="0" rtl="0" algn="l">
                        <a:spcBef>
                          <a:spcPts val="0"/>
                        </a:spcBef>
                        <a:spcAft>
                          <a:spcPts val="0"/>
                        </a:spcAft>
                        <a:buNone/>
                      </a:pPr>
                      <a:r>
                        <a:rPr lang="id"/>
                        <a:t>count($array)</a:t>
                      </a:r>
                      <a:endParaRPr/>
                    </a:p>
                  </a:txBody>
                  <a:tcPr marT="91425" marB="91425" marR="91425" marL="91425"/>
                </a:tc>
                <a:tc>
                  <a:txBody>
                    <a:bodyPr/>
                    <a:lstStyle/>
                    <a:p>
                      <a:pPr indent="0" lvl="0" marL="0" rtl="0" algn="l">
                        <a:spcBef>
                          <a:spcPts val="0"/>
                        </a:spcBef>
                        <a:spcAft>
                          <a:spcPts val="0"/>
                        </a:spcAft>
                        <a:buNone/>
                      </a:pPr>
                      <a:r>
                        <a:rPr lang="id"/>
                        <a:t>Mengambil total data di array</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420" name="Google Shape;420;p69"/>
          <p:cNvPicPr preferRelativeResize="0"/>
          <p:nvPr/>
        </p:nvPicPr>
        <p:blipFill>
          <a:blip r:embed="rId3">
            <a:alphaModFix/>
          </a:blip>
          <a:stretch>
            <a:fillRect/>
          </a:stretch>
        </p:blipFill>
        <p:spPr>
          <a:xfrm>
            <a:off x="152400" y="2006250"/>
            <a:ext cx="7308581"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Sebagai Map</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di kebanyakan bahasa pemrograman, terdapat tipe data bernama Map, yaitu asosiasi antara key dan value</a:t>
            </a:r>
            <a:endParaRPr/>
          </a:p>
          <a:p>
            <a:pPr indent="-311150" lvl="0" marL="457200" rtl="0" algn="l">
              <a:spcBef>
                <a:spcPts val="0"/>
              </a:spcBef>
              <a:spcAft>
                <a:spcPts val="0"/>
              </a:spcAft>
              <a:buSzPts val="1300"/>
              <a:buChar char="●"/>
            </a:pPr>
            <a:r>
              <a:rPr lang="id"/>
              <a:t>Namun di PHP, Map bisa dibuat menggunakan Array</a:t>
            </a:r>
            <a:endParaRPr/>
          </a:p>
          <a:p>
            <a:pPr indent="-311150" lvl="0" marL="457200" rtl="0" algn="l">
              <a:spcBef>
                <a:spcPts val="0"/>
              </a:spcBef>
              <a:spcAft>
                <a:spcPts val="0"/>
              </a:spcAft>
              <a:buSzPts val="1300"/>
              <a:buChar char="●"/>
            </a:pPr>
            <a:r>
              <a:rPr lang="id"/>
              <a:t>Secara default Array akan menggunakan index (number) sebagai key dan value nya kita bisa bebas memasukkan data ke dalam Array</a:t>
            </a:r>
            <a:endParaRPr/>
          </a:p>
          <a:p>
            <a:pPr indent="-311150" lvl="0" marL="457200" rtl="0" algn="l">
              <a:spcBef>
                <a:spcPts val="0"/>
              </a:spcBef>
              <a:spcAft>
                <a:spcPts val="0"/>
              </a:spcAft>
              <a:buSzPts val="1300"/>
              <a:buChar char="●"/>
            </a:pPr>
            <a:r>
              <a:rPr lang="id"/>
              <a:t>Namun jika kita ingin, kita juga bisa mengubah index nya tidak harus menggunakan number, bisa gunakan tipe data lain, seperti string misal nya</a:t>
            </a:r>
            <a:endParaRPr/>
          </a:p>
          <a:p>
            <a:pPr indent="-311150" lvl="0" marL="457200" rtl="0" algn="l">
              <a:spcBef>
                <a:spcPts val="0"/>
              </a:spcBef>
              <a:spcAft>
                <a:spcPts val="0"/>
              </a:spcAft>
              <a:buSzPts val="1300"/>
              <a:buChar char="●"/>
            </a:pPr>
            <a:r>
              <a:rPr lang="id"/>
              <a:t>Hal tersebut terlihat seperti Map di bahasa pemrograman 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di dalam Array</a:t>
            </a:r>
            <a:endParaRPr/>
          </a:p>
        </p:txBody>
      </p:sp>
      <p:sp>
        <p:nvSpPr>
          <p:cNvPr id="438" name="Google Shape;43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dijelaskan di awal, Array di PHP bisa berisikan data apapun</a:t>
            </a:r>
            <a:endParaRPr/>
          </a:p>
          <a:p>
            <a:pPr indent="-311150" lvl="0" marL="457200" rtl="0" algn="l">
              <a:spcBef>
                <a:spcPts val="0"/>
              </a:spcBef>
              <a:spcAft>
                <a:spcPts val="0"/>
              </a:spcAft>
              <a:buSzPts val="1300"/>
              <a:buChar char="●"/>
            </a:pPr>
            <a:r>
              <a:rPr lang="id"/>
              <a:t>Sehingga kita juga bisa membuat array di dalam array jika memang dibutuhkan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3000000" cy="3000000"/>
        </p:xfrm>
        <a:graphic>
          <a:graphicData uri="http://schemas.openxmlformats.org/drawingml/2006/table">
            <a:tbl>
              <a:tblPr>
                <a:noFill/>
                <a:tableStyleId>{AF9283CB-2FEA-42E7-BC5C-BE0FD63B422D}</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Positif</a:t>
                      </a:r>
                      <a:endParaRPr/>
                    </a:p>
                  </a:txBody>
                  <a:tcPr marT="91425" marB="91425" marR="91425" marL="91425"/>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Negatif</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Penambahan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3000000" cy="3000000"/>
        </p:xfrm>
        <a:graphic>
          <a:graphicData uri="http://schemas.openxmlformats.org/drawingml/2006/table">
            <a:tbl>
              <a:tblPr>
                <a:noFill/>
                <a:tableStyleId>{AF9283CB-2FEA-42E7-BC5C-BE0FD63B422D}</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Pangkat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penugasan di PHP sama seperti bahasa pemrograman lain, yaitu dengan menggunakan karakter = (sama dengan)</a:t>
            </a:r>
            <a:endParaRPr/>
          </a:p>
          <a:p>
            <a:pPr indent="-311150" lvl="0" marL="457200" rtl="0" algn="l">
              <a:spcBef>
                <a:spcPts val="0"/>
              </a:spcBef>
              <a:spcAft>
                <a:spcPts val="0"/>
              </a:spcAft>
              <a:buSzPts val="1300"/>
              <a:buChar char="●"/>
            </a:pPr>
            <a:r>
              <a:rPr lang="id"/>
              <a:t>Operator penugasan sudah sering kita gunakan, terutama ketika mengubah value sebuah variable</a:t>
            </a:r>
            <a:endParaRPr/>
          </a:p>
          <a:p>
            <a:pPr indent="-311150" lvl="0" marL="457200" rtl="0" algn="l">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3000000" cy="3000000"/>
        </p:xfrm>
        <a:graphic>
          <a:graphicData uri="http://schemas.openxmlformats.org/drawingml/2006/table">
            <a:tbl>
              <a:tblPr>
                <a:noFill/>
                <a:tableStyleId>{AF9283CB-2FEA-42E7-BC5C-BE0FD63B422D}</a:tableStyleId>
              </a:tblPr>
              <a:tblGrid>
                <a:gridCol w="3619500"/>
                <a:gridCol w="3619500"/>
              </a:tblGrid>
              <a:tr h="381000">
                <a:tc>
                  <a:txBody>
                    <a:bodyPr/>
                    <a:lstStyle/>
                    <a:p>
                      <a:pPr indent="0" lvl="0" marL="0" rtl="0" algn="l">
                        <a:spcBef>
                          <a:spcPts val="0"/>
                        </a:spcBef>
                        <a:spcAft>
                          <a:spcPts val="0"/>
                        </a:spcAft>
                        <a:buNone/>
                      </a:pPr>
                      <a:r>
                        <a:rPr lang="id"/>
                        <a:t>Penugasan</a:t>
                      </a:r>
                      <a:endParaRPr/>
                    </a:p>
                  </a:txBody>
                  <a:tcPr marT="91425" marB="91425" marR="91425" marL="91425"/>
                </a:tc>
                <a:tc>
                  <a:txBody>
                    <a:bodyPr/>
                    <a:lstStyle/>
                    <a:p>
                      <a:pPr indent="0" lvl="0" marL="0" rtl="0" algn="l">
                        <a:spcBef>
                          <a:spcPts val="0"/>
                        </a:spcBef>
                        <a:spcAft>
                          <a:spcPts val="0"/>
                        </a:spcAft>
                        <a:buNone/>
                      </a:pPr>
                      <a:r>
                        <a:rPr lang="id"/>
                        <a:t>Keterangan</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singkatan dari PHP : Hypertext Preprocessor</a:t>
            </a:r>
            <a:endParaRPr/>
          </a:p>
          <a:p>
            <a:pPr indent="-311150" lvl="0" marL="457200" rtl="0" algn="l">
              <a:spcBef>
                <a:spcPts val="0"/>
              </a:spcBef>
              <a:spcAft>
                <a:spcPts val="0"/>
              </a:spcAft>
              <a:buSzPts val="1300"/>
              <a:buChar char="●"/>
            </a:pPr>
            <a:r>
              <a:rPr lang="id"/>
              <a:t>PHP banyak digunakan sebagai bahasa pemrograman yang dikhususkan untuk web development</a:t>
            </a:r>
            <a:endParaRPr/>
          </a:p>
          <a:p>
            <a:pPr indent="-311150" lvl="0" marL="457200" rtl="0" algn="l">
              <a:spcBef>
                <a:spcPts val="0"/>
              </a:spcBef>
              <a:spcAft>
                <a:spcPts val="0"/>
              </a:spcAft>
              <a:buSzPts val="1300"/>
              <a:buChar char="●"/>
            </a:pPr>
            <a:r>
              <a:rPr lang="id"/>
              <a:t>PHP sangat mudah digunakan dan banyak sekali diadopsi oleh programmer web</a:t>
            </a:r>
            <a:endParaRPr/>
          </a:p>
          <a:p>
            <a:pPr indent="-311150" lvl="0" marL="457200" rtl="0" algn="l">
              <a:spcBef>
                <a:spcPts val="0"/>
              </a:spcBef>
              <a:spcAft>
                <a:spcPts val="0"/>
              </a:spcAft>
              <a:buSzPts val="1300"/>
              <a:buChar char="●"/>
            </a:pPr>
            <a:r>
              <a:rPr lang="id"/>
              <a:t>Bahkan hampir mayoritas kebanyakan web di dunia dibuat menggunakan PHP</a:t>
            </a:r>
            <a:endParaRPr/>
          </a:p>
          <a:p>
            <a:pPr indent="-311150" lvl="0" marL="457200" rtl="0" algn="l">
              <a:spcBef>
                <a:spcPts val="0"/>
              </a:spcBef>
              <a:spcAft>
                <a:spcPts val="0"/>
              </a:spcAft>
              <a:buSzPts val="1300"/>
              <a:buChar char="●"/>
            </a:pPr>
            <a:r>
              <a:rPr lang="id"/>
              <a:t>PHP pertama kali dibuat oleh Rasmus Lerdorf pada tahun 1995</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501" name="Google Shape;501;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seperti namanya, digunakan untuk membandingan dua buat value</a:t>
            </a:r>
            <a:endParaRPr/>
          </a:p>
          <a:p>
            <a:pPr indent="-311150" lvl="0" marL="457200" rtl="0" algn="l">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3000000" cy="3000000"/>
        </p:xfrm>
        <a:graphic>
          <a:graphicData uri="http://schemas.openxmlformats.org/drawingml/2006/table">
            <a:tbl>
              <a:tblPr>
                <a:noFill/>
                <a:tableStyleId>{AF9283CB-2FEA-42E7-BC5C-BE0FD63B422D}</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c>
                  <a:txBody>
                    <a:bodyPr/>
                    <a:lstStyle/>
                    <a:p>
                      <a:pPr indent="0" lvl="0" marL="0" rtl="0" algn="l">
                        <a:spcBef>
                          <a:spcPts val="0"/>
                        </a:spcBef>
                        <a:spcAft>
                          <a:spcPts val="0"/>
                        </a:spcAft>
                        <a:buNone/>
                      </a:pPr>
                      <a:r>
                        <a:rPr lang="id"/>
                        <a:t>true jika $a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Identik</a:t>
                      </a:r>
                      <a:endParaRPr/>
                    </a:p>
                  </a:txBody>
                  <a:tcPr marT="91425" marB="91425" marR="91425" marL="91425"/>
                </a:tc>
                <a:tc>
                  <a:txBody>
                    <a:bodyPr/>
                    <a:lstStyle/>
                    <a:p>
                      <a:pPr indent="0" lvl="0" marL="0" rtl="0" algn="l">
                        <a:spcBef>
                          <a:spcPts val="0"/>
                        </a:spcBef>
                        <a:spcAft>
                          <a:spcPts val="0"/>
                        </a:spcAft>
                        <a:buNone/>
                      </a:pPr>
                      <a:r>
                        <a:rPr lang="id"/>
                        <a:t>true jika $a sama dengan $b dan memiliki tipe data yang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3000000" cy="3000000"/>
        </p:xfrm>
        <a:graphic>
          <a:graphicData uri="http://schemas.openxmlformats.org/drawingml/2006/table">
            <a:tbl>
              <a:tblPr>
                <a:noFill/>
                <a:tableStyleId>{AF9283CB-2FEA-42E7-BC5C-BE0FD63B422D}</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identik</a:t>
                      </a:r>
                      <a:endParaRPr/>
                    </a:p>
                  </a:txBody>
                  <a:tcPr marT="91425" marB="91425" marR="91425" marL="91425"/>
                </a:tc>
                <a:tc>
                  <a:txBody>
                    <a:bodyPr/>
                    <a:lstStyle/>
                    <a:p>
                      <a:pPr indent="0" lvl="0" marL="0" rtl="0" algn="l">
                        <a:spcBef>
                          <a:spcPts val="0"/>
                        </a:spcBef>
                        <a:spcAft>
                          <a:spcPts val="0"/>
                        </a:spcAft>
                        <a:buNone/>
                      </a:pPr>
                      <a:r>
                        <a:rPr lang="id"/>
                        <a:t>true jika $a tidak sama dengan $b atau tidak sama tipe data</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c>
                  <a:txBody>
                    <a:bodyPr/>
                    <a:lstStyle/>
                    <a:p>
                      <a:pPr indent="0" lvl="0" marL="0" rtl="0" algn="l">
                        <a:spcBef>
                          <a:spcPts val="0"/>
                        </a:spcBef>
                        <a:spcAft>
                          <a:spcPts val="0"/>
                        </a:spcAft>
                        <a:buNone/>
                      </a:pPr>
                      <a:r>
                        <a:rPr lang="id"/>
                        <a:t>true jika $a kurang dari $b</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c>
                  <a:txBody>
                    <a:bodyPr/>
                    <a:lstStyle/>
                    <a:p>
                      <a:pPr indent="0" lvl="0" marL="0" rtl="0" algn="l">
                        <a:spcBef>
                          <a:spcPts val="0"/>
                        </a:spcBef>
                        <a:spcAft>
                          <a:spcPts val="0"/>
                        </a:spcAft>
                        <a:buNone/>
                      </a:pPr>
                      <a:r>
                        <a:rPr lang="id"/>
                        <a:t>true jika $a kurang dari atau sama dengan $b</a:t>
                      </a:r>
                      <a:endParaRPr/>
                    </a:p>
                  </a:txBody>
                  <a:tcPr marT="91425" marB="91425" marR="91425" marL="91425"/>
                </a:tc>
              </a:tr>
              <a:tr h="381000">
                <a:tc>
                  <a:txBody>
                    <a:bodyPr/>
                    <a:lstStyle/>
                    <a:p>
                      <a:pPr indent="0" lvl="0" marL="0" rtl="0" algn="l">
                        <a:spcBef>
                          <a:spcPts val="0"/>
                        </a:spcBef>
                        <a:spcAft>
                          <a:spcPts val="0"/>
                        </a:spcAft>
                        <a:buNone/>
                      </a:pPr>
                      <a:r>
                        <a:rPr lang="id"/>
                        <a:t>$a &gt; $b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$b</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$a &gt;=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sama dengan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atau sama dengan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30" name="Google Shape;53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membandingkan dua nilai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3000000" cy="3000000"/>
        </p:xfrm>
        <a:graphic>
          <a:graphicData uri="http://schemas.openxmlformats.org/drawingml/2006/table">
            <a:tbl>
              <a:tblPr>
                <a:noFill/>
                <a:tableStyleId>{AF9283CB-2FEA-42E7-BC5C-BE0FD63B422D}</a:tableStyleId>
              </a:tblPr>
              <a:tblGrid>
                <a:gridCol w="1324350"/>
                <a:gridCol w="1071900"/>
                <a:gridCol w="48427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$a &amp;&amp;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and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a:t>
                      </a:r>
                      <a:endParaRPr/>
                    </a:p>
                  </a:txBody>
                  <a:tcPr marT="91425" marB="91425" marR="91425" marL="91425"/>
                </a:tc>
              </a:tr>
              <a:tr h="381000">
                <a:tc>
                  <a:txBody>
                    <a:bodyPr/>
                    <a:lstStyle/>
                    <a:p>
                      <a:pPr indent="0" lvl="0" marL="0" rtl="0" algn="l">
                        <a:spcBef>
                          <a:spcPts val="0"/>
                        </a:spcBef>
                        <a:spcAft>
                          <a:spcPts val="0"/>
                        </a:spcAft>
                        <a:buNone/>
                      </a:pPr>
                      <a:r>
                        <a:rPr lang="id"/>
                        <a:t>$a or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 </a:t>
                      </a:r>
                      <a:endParaRPr/>
                    </a:p>
                  </a:txBody>
                  <a:tcPr marT="91425" marB="91425" marR="91425" marL="91425"/>
                </a:tc>
              </a:tr>
              <a:tr h="381000">
                <a:tc>
                  <a:txBody>
                    <a:bodyPr/>
                    <a:lstStyle/>
                    <a:p>
                      <a:pPr indent="0" lvl="0" marL="0" rtl="0" algn="l">
                        <a:spcBef>
                          <a:spcPts val="0"/>
                        </a:spcBef>
                        <a:spcAft>
                          <a:spcPts val="0"/>
                        </a:spcAft>
                        <a:buNone/>
                      </a:pPr>
                      <a:r>
                        <a:rPr lang="id"/>
                        <a:t>! $a</a:t>
                      </a:r>
                      <a:endParaRPr/>
                    </a:p>
                  </a:txBody>
                  <a:tcPr marT="91425" marB="91425" marR="91425" marL="91425"/>
                </a:tc>
                <a:tc>
                  <a:txBody>
                    <a:bodyPr/>
                    <a:lstStyle/>
                    <a:p>
                      <a:pPr indent="0" lvl="0" marL="0" rtl="0" algn="l">
                        <a:spcBef>
                          <a:spcPts val="0"/>
                        </a:spcBef>
                        <a:spcAft>
                          <a:spcPts val="0"/>
                        </a:spcAft>
                        <a:buNone/>
                      </a:pPr>
                      <a:r>
                        <a:rPr lang="id"/>
                        <a:t>Not</a:t>
                      </a:r>
                      <a:endParaRPr/>
                    </a:p>
                  </a:txBody>
                  <a:tcPr marT="91425" marB="91425" marR="91425" marL="91425"/>
                </a:tc>
                <a:tc>
                  <a:txBody>
                    <a:bodyPr/>
                    <a:lstStyle/>
                    <a:p>
                      <a:pPr indent="0" lvl="0" marL="0" rtl="0" algn="l">
                        <a:spcBef>
                          <a:spcPts val="0"/>
                        </a:spcBef>
                        <a:spcAft>
                          <a:spcPts val="0"/>
                        </a:spcAft>
                        <a:buNone/>
                      </a:pPr>
                      <a:r>
                        <a:rPr lang="id"/>
                        <a:t>true jika $a bernilai false</a:t>
                      </a:r>
                      <a:endParaRPr/>
                    </a:p>
                  </a:txBody>
                  <a:tcPr marT="91425" marB="91425" marR="91425" marL="91425"/>
                </a:tc>
              </a:tr>
              <a:tr h="381000">
                <a:tc>
                  <a:txBody>
                    <a:bodyPr/>
                    <a:lstStyle/>
                    <a:p>
                      <a:pPr indent="0" lvl="0" marL="0" rtl="0" algn="l">
                        <a:spcBef>
                          <a:spcPts val="0"/>
                        </a:spcBef>
                        <a:spcAft>
                          <a:spcPts val="0"/>
                        </a:spcAft>
                        <a:buNone/>
                      </a:pPr>
                      <a:r>
                        <a:rPr lang="id"/>
                        <a:t>$a xor $b</a:t>
                      </a:r>
                      <a:endParaRPr/>
                    </a:p>
                  </a:txBody>
                  <a:tcPr marT="91425" marB="91425" marR="91425" marL="91425"/>
                </a:tc>
                <a:tc>
                  <a:txBody>
                    <a:bodyPr/>
                    <a:lstStyle/>
                    <a:p>
                      <a:pPr indent="0" lvl="0" marL="0" rtl="0" algn="l">
                        <a:spcBef>
                          <a:spcPts val="0"/>
                        </a:spcBef>
                        <a:spcAft>
                          <a:spcPts val="0"/>
                        </a:spcAft>
                        <a:buNone/>
                      </a:pPr>
                      <a:r>
                        <a:rPr lang="id"/>
                        <a:t>Xor</a:t>
                      </a:r>
                      <a:endParaRPr/>
                    </a:p>
                  </a:txBody>
                  <a:tcPr marT="91425" marB="91425" marR="91425" marL="91425"/>
                </a:tc>
                <a:tc>
                  <a:txBody>
                    <a:bodyPr/>
                    <a:lstStyle/>
                    <a:p>
                      <a:pPr indent="0" lvl="0" marL="0" rtl="0" algn="l">
                        <a:spcBef>
                          <a:spcPts val="0"/>
                        </a:spcBef>
                        <a:spcAft>
                          <a:spcPts val="0"/>
                        </a:spcAft>
                        <a:buNone/>
                      </a:pPr>
                      <a:r>
                        <a:rPr lang="id"/>
                        <a:t>true jika $a dan $b salah satu true, tapi tidak keduanya</a:t>
                      </a:r>
                      <a:endParaRPr/>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 Source</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opensource</a:t>
            </a:r>
            <a:endParaRPr/>
          </a:p>
          <a:p>
            <a:pPr indent="-311150" lvl="0" marL="457200" rtl="0" algn="l">
              <a:spcBef>
                <a:spcPts val="0"/>
              </a:spcBef>
              <a:spcAft>
                <a:spcPts val="0"/>
              </a:spcAft>
              <a:buSzPts val="1300"/>
              <a:buChar char="●"/>
            </a:pPr>
            <a:r>
              <a:rPr lang="id"/>
              <a:t>Kita bisa download PHP di website php.net</a:t>
            </a:r>
            <a:endParaRPr/>
          </a:p>
          <a:p>
            <a:pPr indent="-311150" lvl="0" marL="457200" rtl="0" algn="l">
              <a:spcBef>
                <a:spcPts val="0"/>
              </a:spcBef>
              <a:spcAft>
                <a:spcPts val="0"/>
              </a:spcAft>
              <a:buSzPts val="1300"/>
              <a:buChar char="●"/>
            </a:pPr>
            <a:r>
              <a:rPr lang="id"/>
              <a:t>Atau bisa liat source code nya di halaman github php </a:t>
            </a:r>
            <a:r>
              <a:rPr lang="id" u="sng">
                <a:solidFill>
                  <a:schemeClr val="hlink"/>
                </a:solidFill>
                <a:hlinkClick r:id="rId3"/>
              </a:rPr>
              <a:t>https://github.com/php/php-src</a:t>
            </a:r>
            <a:r>
              <a:rPr lang="id"/>
              <a:t> </a:t>
            </a:r>
            <a:endParaRPr/>
          </a:p>
          <a:p>
            <a:pPr indent="-311150" lvl="0" marL="457200" rtl="0" algn="l">
              <a:spcBef>
                <a:spcPts val="0"/>
              </a:spcBef>
              <a:spcAft>
                <a:spcPts val="0"/>
              </a:spcAft>
              <a:buSzPts val="1300"/>
              <a:buChar char="●"/>
            </a:pPr>
            <a:r>
              <a:rPr lang="id"/>
              <a:t>Selain open source, PHP juga free untuk digunakan, sehingga tidak ada biaya yang harus kita keluarkan untuk menggunakan PHP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
        <p:nvSpPr>
          <p:cNvPr id="553" name="Google Shape;553;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gaya bahasa pemrograman C untuk menaikkan dan menurunkan data number sejumlah 1 angka</a:t>
            </a:r>
            <a:endParaRPr/>
          </a:p>
          <a:p>
            <a:pPr indent="-311150" lvl="0" marL="457200" rtl="0" algn="l">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3000000" cy="3000000"/>
        </p:xfrm>
        <a:graphic>
          <a:graphicData uri="http://schemas.openxmlformats.org/drawingml/2006/table">
            <a:tbl>
              <a:tblPr>
                <a:noFill/>
                <a:tableStyleId>{AF9283CB-2FEA-42E7-BC5C-BE0FD63B422D}</a:tableStyleId>
              </a:tblPr>
              <a:tblGrid>
                <a:gridCol w="1284900"/>
                <a:gridCol w="1781925"/>
                <a:gridCol w="41721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Efek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increment</a:t>
                      </a:r>
                      <a:endParaRPr/>
                    </a:p>
                  </a:txBody>
                  <a:tcPr marT="91425" marB="91425" marR="91425" marL="91425"/>
                </a:tc>
                <a:tc>
                  <a:txBody>
                    <a:bodyPr/>
                    <a:lstStyle/>
                    <a:p>
                      <a:pPr indent="0" lvl="0" marL="0" rtl="0" algn="l">
                        <a:spcBef>
                          <a:spcPts val="0"/>
                        </a:spcBef>
                        <a:spcAft>
                          <a:spcPts val="0"/>
                        </a:spcAft>
                        <a:buNone/>
                      </a:pPr>
                      <a:r>
                        <a:rPr lang="id"/>
                        <a:t>Kembalikan $a lalu naikkan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increment</a:t>
                      </a:r>
                      <a:endParaRPr/>
                    </a:p>
                  </a:txBody>
                  <a:tcPr marT="91425" marB="91425" marR="91425" marL="91425"/>
                </a:tc>
                <a:tc>
                  <a:txBody>
                    <a:bodyPr/>
                    <a:lstStyle/>
                    <a:p>
                      <a:pPr indent="0" lvl="0" marL="0" rtl="0" algn="l">
                        <a:spcBef>
                          <a:spcPts val="0"/>
                        </a:spcBef>
                        <a:spcAft>
                          <a:spcPts val="0"/>
                        </a:spcAft>
                        <a:buNone/>
                      </a:pPr>
                      <a:r>
                        <a:rPr lang="id"/>
                        <a:t>Naikkan $a satu angka, lalu kembalikan $a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decrement</a:t>
                      </a:r>
                      <a:endParaRPr/>
                    </a:p>
                  </a:txBody>
                  <a:tcPr marT="91425" marB="91425" marR="91425" marL="91425"/>
                </a:tc>
                <a:tc>
                  <a:txBody>
                    <a:bodyPr/>
                    <a:lstStyle/>
                    <a:p>
                      <a:pPr indent="0" lvl="0" marL="0" rtl="0" algn="l">
                        <a:spcBef>
                          <a:spcPts val="0"/>
                        </a:spcBef>
                        <a:spcAft>
                          <a:spcPts val="0"/>
                        </a:spcAft>
                        <a:buNone/>
                      </a:pPr>
                      <a:r>
                        <a:rPr lang="id"/>
                        <a:t>Kembalikan $a lalu turunkan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decrement</a:t>
                      </a:r>
                      <a:endParaRPr/>
                    </a:p>
                  </a:txBody>
                  <a:tcPr marT="91425" marB="91425" marR="91425" marL="91425"/>
                </a:tc>
                <a:tc>
                  <a:txBody>
                    <a:bodyPr/>
                    <a:lstStyle/>
                    <a:p>
                      <a:pPr indent="0" lvl="0" marL="0" rtl="0" algn="l">
                        <a:spcBef>
                          <a:spcPts val="0"/>
                        </a:spcBef>
                        <a:spcAft>
                          <a:spcPts val="0"/>
                        </a:spcAft>
                        <a:buNone/>
                      </a:pPr>
                      <a:r>
                        <a:rPr lang="id"/>
                        <a:t>Turunkan $a satu angka, lalu kembalikan $a</a:t>
                      </a:r>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
        <p:nvSpPr>
          <p:cNvPr id="576" name="Google Shape;57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Array memiliki operator khusus</a:t>
            </a:r>
            <a:endParaRPr/>
          </a:p>
          <a:p>
            <a:pPr indent="-311150" lvl="0" marL="457200" rtl="0" algn="l">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3000000" cy="3000000"/>
        </p:xfrm>
        <a:graphic>
          <a:graphicData uri="http://schemas.openxmlformats.org/drawingml/2006/table">
            <a:tbl>
              <a:tblPr>
                <a:noFill/>
                <a:tableStyleId>{AF9283CB-2FEA-42E7-BC5C-BE0FD63B422D}</a:tableStyleId>
              </a:tblPr>
              <a:tblGrid>
                <a:gridCol w="1158675"/>
                <a:gridCol w="1103450"/>
                <a:gridCol w="49768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Union</a:t>
                      </a:r>
                      <a:endParaRPr/>
                    </a:p>
                  </a:txBody>
                  <a:tcPr marT="91425" marB="91425" marR="91425" marL="91425"/>
                </a:tc>
                <a:tc>
                  <a:txBody>
                    <a:bodyPr/>
                    <a:lstStyle/>
                    <a:p>
                      <a:pPr indent="0" lvl="0" marL="0" rtl="0" algn="l">
                        <a:spcBef>
                          <a:spcPts val="0"/>
                        </a:spcBef>
                        <a:spcAft>
                          <a:spcPts val="0"/>
                        </a:spcAft>
                        <a:buNone/>
                      </a:pPr>
                      <a:r>
                        <a:rPr lang="id"/>
                        <a:t>Menggabungkan array $a dan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Equality</a:t>
                      </a:r>
                      <a:endParaRPr/>
                    </a:p>
                  </a:txBody>
                  <a:tcPr marT="91425" marB="91425" marR="91425" marL="91425"/>
                </a:tc>
                <a:tc>
                  <a:txBody>
                    <a:bodyPr/>
                    <a:lstStyle/>
                    <a:p>
                      <a:pPr indent="0" lvl="0" marL="0" rtl="0" algn="l">
                        <a:spcBef>
                          <a:spcPts val="0"/>
                        </a:spcBef>
                        <a:spcAft>
                          <a:spcPts val="0"/>
                        </a:spcAft>
                        <a:buNone/>
                      </a:pPr>
                      <a:r>
                        <a:rPr lang="id"/>
                        <a:t>true jika $a dan $b memiliki key-value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Identity</a:t>
                      </a:r>
                      <a:endParaRPr/>
                    </a:p>
                  </a:txBody>
                  <a:tcPr marT="91425" marB="91425" marR="91425" marL="91425"/>
                </a:tc>
                <a:tc>
                  <a:txBody>
                    <a:bodyPr/>
                    <a:lstStyle/>
                    <a:p>
                      <a:pPr indent="0" lvl="0" marL="0" rtl="0" algn="l">
                        <a:spcBef>
                          <a:spcPts val="0"/>
                        </a:spcBef>
                        <a:spcAft>
                          <a:spcPts val="0"/>
                        </a:spcAft>
                        <a:buNone/>
                      </a:pPr>
                      <a:r>
                        <a:rPr lang="id"/>
                        <a:t>true jika $a dan $b memiliki key-value sama dan posisi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Nonidentity</a:t>
                      </a:r>
                      <a:endParaRPr/>
                    </a:p>
                  </a:txBody>
                  <a:tcPr marT="91425" marB="91425" marR="91425" marL="91425"/>
                </a:tc>
                <a:tc>
                  <a:txBody>
                    <a:bodyPr/>
                    <a:lstStyle/>
                    <a:p>
                      <a:pPr indent="0" lvl="0" marL="0" rtl="0" algn="l">
                        <a:spcBef>
                          <a:spcPts val="0"/>
                        </a:spcBef>
                        <a:spcAft>
                          <a:spcPts val="0"/>
                        </a:spcAft>
                        <a:buNone/>
                      </a:pPr>
                      <a:r>
                        <a:rPr lang="id"/>
                        <a:t>true jika $a dan $b tidak identik</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Statement dan Block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a:t>
            </a:r>
            <a:endParaRPr/>
          </a:p>
        </p:txBody>
      </p:sp>
      <p:sp>
        <p:nvSpPr>
          <p:cNvPr id="605" name="Google Shape;605;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Expression adalah bagian terpenting di PHP</a:t>
            </a:r>
            <a:endParaRPr/>
          </a:p>
          <a:p>
            <a:pPr indent="-311150" lvl="0" marL="457200" rtl="0" algn="l">
              <a:spcBef>
                <a:spcPts val="0"/>
              </a:spcBef>
              <a:spcAft>
                <a:spcPts val="0"/>
              </a:spcAft>
              <a:buSzPts val="1300"/>
              <a:buChar char="●"/>
            </a:pPr>
            <a:r>
              <a:rPr lang="id"/>
              <a:t>Di PHP, hampir semua kode yang kita tulis adalah sebuah expression</a:t>
            </a:r>
            <a:endParaRPr/>
          </a:p>
          <a:p>
            <a:pPr indent="-311150" lvl="0" marL="457200" rtl="0" algn="l">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PHP</a:t>
            </a:r>
            <a:endParaRPr/>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Sederhana</a:t>
            </a:r>
            <a:endParaRPr/>
          </a:p>
        </p:txBody>
      </p:sp>
      <p:sp>
        <p:nvSpPr>
          <p:cNvPr id="611" name="Google Shape;611;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 = 5; Ketika kita menuliskan “5”, maka tentu itu adalah nilai, oleh karena itu 5 tersebut adalah expression.</a:t>
            </a:r>
            <a:endParaRPr/>
          </a:p>
          <a:p>
            <a:pPr indent="-311150" lvl="0" marL="457200" rtl="0" algn="l">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Complex</a:t>
            </a:r>
            <a:endParaRPr/>
          </a:p>
        </p:txBody>
      </p:sp>
      <p:sp>
        <p:nvSpPr>
          <p:cNvPr id="618" name="Google Shape;61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Statement</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Statement bisa dibilang adalah kalimat lengkap dalam bahasa.</a:t>
            </a:r>
            <a:endParaRPr/>
          </a:p>
          <a:p>
            <a:pPr indent="-311150" lvl="0" marL="457200" rtl="0" algn="l">
              <a:spcBef>
                <a:spcPts val="0"/>
              </a:spcBef>
              <a:spcAft>
                <a:spcPts val="0"/>
              </a:spcAft>
              <a:buSzPts val="1300"/>
              <a:buChar char="●"/>
            </a:pPr>
            <a:r>
              <a:rPr lang="id"/>
              <a:t>Sebuah statement berisikan execution komplit, biasanya diakhiri dengan titik koma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Statement</a:t>
            </a:r>
            <a:endParaRPr/>
          </a:p>
        </p:txBody>
      </p:sp>
      <p:pic>
        <p:nvPicPr>
          <p:cNvPr id="631" name="Google Shape;631;p105"/>
          <p:cNvPicPr preferRelativeResize="0"/>
          <p:nvPr/>
        </p:nvPicPr>
        <p:blipFill>
          <a:blip r:embed="rId3">
            <a:alphaModFix/>
          </a:blip>
          <a:stretch>
            <a:fillRect/>
          </a:stretch>
        </p:blipFill>
        <p:spPr>
          <a:xfrm>
            <a:off x="152400" y="2006250"/>
            <a:ext cx="8839200" cy="23331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a:t>
            </a:r>
            <a:endParaRPr/>
          </a:p>
        </p:txBody>
      </p:sp>
      <p:sp>
        <p:nvSpPr>
          <p:cNvPr id="637" name="Google Shape;637;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Block adalah kumpulan statement yang terdiri dari nol atau lebih statement.</a:t>
            </a:r>
            <a:endParaRPr/>
          </a:p>
          <a:p>
            <a:pPr indent="-311150" lvl="0" marL="457200" rtl="0" algn="l">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String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Dot Operator</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Dot (titik) operator adalah operator yang bisa kita gunakan untuk menambahkan string dengan data lain (bisa string atau tipe data lainnya)</a:t>
            </a:r>
            <a:endParaRPr/>
          </a:p>
          <a:p>
            <a:pPr indent="-311150" lvl="0" marL="457200" rtl="0" algn="l">
              <a:spcBef>
                <a:spcPts val="0"/>
              </a:spcBef>
              <a:spcAft>
                <a:spcPts val="0"/>
              </a:spcAft>
              <a:buSzPts val="1300"/>
              <a:buChar char="●"/>
            </a:pPr>
            <a:r>
              <a:rPr lang="id"/>
              <a:t>Sebenarnya kita bisa menggunakan + (plus) untuk menambahkan string, namun jika kita coba tambahkan string dengan tipe data number, maka akan terjadi error. Oleh karena itu direkomendasikan menggunakan . (dot) untuk menambahkan string dengan data lain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Dot Operator</a:t>
            </a:r>
            <a:endParaRPr/>
          </a:p>
        </p:txBody>
      </p:sp>
      <p:pic>
        <p:nvPicPr>
          <p:cNvPr id="660" name="Google Shape;660;p110"/>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melakukan konversi tipe data dari string ke number (int / float) atau sebaliknya</a:t>
            </a:r>
            <a:endParaRPr/>
          </a:p>
          <a:p>
            <a:pPr indent="-311150" lvl="0" marL="457200" rtl="0" algn="l">
              <a:spcBef>
                <a:spcPts val="0"/>
              </a:spcBef>
              <a:spcAft>
                <a:spcPts val="0"/>
              </a:spcAft>
              <a:buSzPts val="1300"/>
              <a:buChar char="●"/>
            </a:pPr>
            <a:r>
              <a:rPr lang="id"/>
              <a:t>Di PHP untuk melakukan konversi cukup mudah, kita hanya perlu menggunakan tanda kurung ( tipe data )</a:t>
            </a:r>
            <a:endParaRPr/>
          </a:p>
          <a:p>
            <a:pPr indent="-311150" lvl="0" marL="457200" rtl="0" algn="l">
              <a:spcBef>
                <a:spcPts val="0"/>
              </a:spcBef>
              <a:spcAft>
                <a:spcPts val="0"/>
              </a:spcAft>
              <a:buSzPts val="1300"/>
              <a:buChar char="●"/>
            </a:pPr>
            <a:r>
              <a:rPr lang="id"/>
              <a:t>Tipe data untuk string adalah string, untuk number bisa menggunakan int untuk integer dan float untuk floating point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